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  <p:sldMasterId id="2147483800" r:id="rId2"/>
    <p:sldMasterId id="2147483807" r:id="rId3"/>
  </p:sldMasterIdLst>
  <p:notesMasterIdLst>
    <p:notesMasterId r:id="rId26"/>
  </p:notesMasterIdLst>
  <p:handoutMasterIdLst>
    <p:handoutMasterId r:id="rId27"/>
  </p:handoutMasterIdLst>
  <p:sldIdLst>
    <p:sldId id="284" r:id="rId4"/>
    <p:sldId id="285" r:id="rId5"/>
    <p:sldId id="286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7" r:id="rId15"/>
    <p:sldId id="28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6" r:id="rId24"/>
    <p:sldId id="30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78637" autoAdjust="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69491-893D-48CC-AB19-25EE96D466BA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7265C-F4DF-4B87-8C34-2C7592CC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62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5A688-7429-419F-A0AA-6D5A071C3FF6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14FD6-3E2C-4701-A440-1EC979CE2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5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F0FB2-CACB-4954-8835-71FE678152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259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Purpose is</a:t>
            </a:r>
            <a:r>
              <a:rPr lang="en-US" baseline="0" dirty="0" smtClean="0"/>
              <a:t> to show the employer what your goal is and the position you are targeting with your resume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Make the objectives as specific and</a:t>
            </a:r>
            <a:r>
              <a:rPr lang="en-US" baseline="0" dirty="0" smtClean="0"/>
              <a:t> concise as possible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Avoid skills</a:t>
            </a:r>
            <a:r>
              <a:rPr lang="en-US" baseline="0" dirty="0" smtClean="0"/>
              <a:t> such as dedicated, hardworking, motivated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Check the job posting for specific skills they are looking for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F0FB2-CACB-4954-8835-71FE678152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5914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Start</a:t>
            </a:r>
            <a:r>
              <a:rPr lang="en-US" baseline="0" dirty="0" smtClean="0"/>
              <a:t> out with most recent education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Relevant coursework – optional limit to 4 – 8 classes – don’t want it to sound like a transcript – take out as you have projects and other things to add to your resume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GPA included if it is a 3.0 or higher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Awards/honors- such as Dean’s list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F0FB2-CACB-4954-8835-71FE678152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8847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Organization’s location – City and State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F0FB2-CACB-4954-8835-71FE678152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8980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D908-2B27-4A84-8FBF-999B15C54893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8047-4D40-4AE4-9E74-5434B0519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5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D908-2B27-4A84-8FBF-999B15C54893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8047-4D40-4AE4-9E74-5434B0519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77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D908-2B27-4A84-8FBF-999B15C54893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8047-4D40-4AE4-9E74-5434B0519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49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5358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458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64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3810000" cy="46482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0960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40BD4-0C7B-478D-ADC9-43173181BC7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045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458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648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648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0960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6D37B-84E7-4C60-9FB1-2D8067889C9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508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458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0960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D7E2B-4810-4EDF-ADAB-B3D300D6481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300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0960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16F2F-F474-48F1-88F8-D9740CD55E7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703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0960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C9201-2A2B-40B5-B5FD-F6B887642E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226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08369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458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0960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FCF84-354F-40AD-98EA-7BCF95C04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3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D908-2B27-4A84-8FBF-999B15C54893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8047-4D40-4AE4-9E74-5434B0519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247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458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64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3810000" cy="46482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0960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65C36-4CD7-413B-8E9A-726303AD5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20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458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0960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C59CA-4D7E-4697-AFEA-ABCD1022E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83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05622C0-6EFA-4E69-8283-12134CE44D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802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458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752600"/>
            <a:ext cx="3810000" cy="464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52600"/>
            <a:ext cx="3810000" cy="464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B868B67-DC90-4897-BE81-194F7EBEB3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435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90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9516F4-85EA-4C44-9DE0-FC39C641E8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3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D908-2B27-4A84-8FBF-999B15C54893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8047-4D40-4AE4-9E74-5434B0519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1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D908-2B27-4A84-8FBF-999B15C54893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8047-4D40-4AE4-9E74-5434B0519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1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D908-2B27-4A84-8FBF-999B15C54893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8047-4D40-4AE4-9E74-5434B0519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9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D908-2B27-4A84-8FBF-999B15C54893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8047-4D40-4AE4-9E74-5434B0519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0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D908-2B27-4A84-8FBF-999B15C54893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8047-4D40-4AE4-9E74-5434B0519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4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D908-2B27-4A84-8FBF-999B15C54893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8047-4D40-4AE4-9E74-5434B0519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52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D908-2B27-4A84-8FBF-999B15C54893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F8047-4D40-4AE4-9E74-5434B0519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5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/>
            </a:gs>
            <a:gs pos="85000">
              <a:srgbClr val="DDD4B5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3D908-2B27-4A84-8FBF-999B15C54893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F8047-4D40-4AE4-9E74-5434B0519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3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009650" y="6381690"/>
            <a:ext cx="7124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7D706D"/>
                </a:solidFill>
                <a:latin typeface="Times New Roman" pitchFamily="18" charset="0"/>
                <a:cs typeface="Times New Roman" pitchFamily="18" charset="0"/>
              </a:rPr>
              <a:t>FSU Career Center • career.fsu.edu • 850.644.6431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371600" cy="136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6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009650" y="6381690"/>
            <a:ext cx="7124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7D706D"/>
                </a:solidFill>
                <a:latin typeface="Times New Roman" pitchFamily="18" charset="0"/>
                <a:cs typeface="Times New Roman" pitchFamily="18" charset="0"/>
              </a:rPr>
              <a:t>FSU Career Center • career.fsu.edu • 850.644.6431</a:t>
            </a:r>
            <a:endParaRPr lang="en-US" sz="2000" b="1" dirty="0">
              <a:solidFill>
                <a:srgbClr val="7D706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371600" cy="136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62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fsucareercenter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://www.career.fsu.edu/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://www.linkedin.com/groups/Florida-State-University-Career-Center-4744547/about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9650" y="6381690"/>
            <a:ext cx="7124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D706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FSU Career Center • career.fsu.edu • 850.644.6431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D706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371600" cy="1369813"/>
          </a:xfrm>
          <a:prstGeom prst="rect">
            <a:avLst/>
          </a:prstGeom>
        </p:spPr>
      </p:pic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057400"/>
            <a:ext cx="9144000" cy="2286000"/>
          </a:xfrm>
        </p:spPr>
        <p:txBody>
          <a:bodyPr lIns="90488" tIns="44450" rIns="90488" bIns="44450">
            <a:noAutofit/>
          </a:bodyPr>
          <a:lstStyle/>
          <a:p>
            <a:pPr algn="ctr">
              <a:defRPr/>
            </a:pPr>
            <a:r>
              <a:rPr lang="en-US" sz="8000" b="1" dirty="0" smtClean="0">
                <a:solidFill>
                  <a:srgbClr val="65021A"/>
                </a:solidFill>
                <a:latin typeface="Times New Roman" pitchFamily="18" charset="0"/>
                <a:cs typeface="Times New Roman" pitchFamily="18" charset="0"/>
              </a:rPr>
              <a:t>Writing a Curriculum Vitae</a:t>
            </a:r>
            <a:endParaRPr lang="en-US" sz="8000" b="1" dirty="0">
              <a:solidFill>
                <a:srgbClr val="6502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133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8792"/>
            <a:ext cx="84582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066800"/>
            <a:ext cx="5257800" cy="2514600"/>
          </a:xfrm>
        </p:spPr>
        <p:txBody>
          <a:bodyPr lIns="90488" tIns="44450" rIns="90488" bIns="44450"/>
          <a:lstStyle/>
          <a:p>
            <a:pPr marL="0" indent="0" algn="ctr">
              <a:buNone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experience section include:</a:t>
            </a:r>
          </a:p>
          <a:p>
            <a:pPr marL="57150" indent="0" algn="ctr">
              <a:buClr>
                <a:schemeClr val="accent2">
                  <a:lumMod val="50000"/>
                </a:schemeClr>
              </a:buClr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title</a:t>
            </a:r>
          </a:p>
          <a:p>
            <a:pPr marL="57150" indent="0" algn="ctr">
              <a:buClr>
                <a:schemeClr val="accent2">
                  <a:lumMod val="50000"/>
                </a:schemeClr>
              </a:buClr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 of organization</a:t>
            </a:r>
          </a:p>
          <a:p>
            <a:pPr marL="57150" indent="0" algn="ctr">
              <a:buClr>
                <a:schemeClr val="accent2">
                  <a:lumMod val="50000"/>
                </a:schemeClr>
              </a:buClr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organization’s location</a:t>
            </a:r>
          </a:p>
          <a:p>
            <a:pPr marL="57150" indent="0" algn="ctr">
              <a:buClr>
                <a:schemeClr val="accent2">
                  <a:lumMod val="50000"/>
                </a:schemeClr>
              </a:buClr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dates employed</a:t>
            </a:r>
          </a:p>
          <a:p>
            <a:pPr marL="57150" indent="0" algn="ctr">
              <a:buClr>
                <a:schemeClr val="accent2">
                  <a:lumMod val="50000"/>
                </a:schemeClr>
              </a:buClr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duties/skills used/responsibilities</a:t>
            </a:r>
          </a:p>
          <a:p>
            <a:pPr marL="57150" indent="0" algn="ctr">
              <a:buClr>
                <a:schemeClr val="accent2">
                  <a:lumMod val="50000"/>
                </a:schemeClr>
              </a:buClr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accomplishments/results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495300" y="3543745"/>
            <a:ext cx="8534400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/>
              <a:t>EXPERIENCE   </a:t>
            </a:r>
            <a:endParaRPr lang="en-US" dirty="0"/>
          </a:p>
          <a:p>
            <a:r>
              <a:rPr lang="en-US" i="1" dirty="0" smtClean="0"/>
              <a:t>Research </a:t>
            </a:r>
            <a:r>
              <a:rPr lang="en-US" i="1" dirty="0"/>
              <a:t>Assistant</a:t>
            </a:r>
            <a:r>
              <a:rPr lang="en-US" dirty="0"/>
              <a:t>, Tallahassee, FL</a:t>
            </a:r>
          </a:p>
          <a:p>
            <a:r>
              <a:rPr lang="en-US" b="1" dirty="0" smtClean="0"/>
              <a:t>Florida Department of Health </a:t>
            </a:r>
            <a:r>
              <a:rPr lang="en-US" dirty="0" smtClean="0"/>
              <a:t>, </a:t>
            </a:r>
            <a:r>
              <a:rPr lang="en-US" dirty="0"/>
              <a:t>January 2014 – Present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Conduct epidemiologic and statistical analyses on sexually transmitted diseases risk factors/outcomes to inform policy decisions regarding prevention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Complete multivariate and survival analysis, multilevel analysis, and mapping using statistical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045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0565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Anatomy of a Bullet Point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__________</a:t>
            </a:r>
            <a:r>
              <a:rPr lang="en-US" dirty="0" smtClean="0"/>
              <a:t> ____________ ___________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Action Verb	      Skill	          Tasks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_________  ____________  ____________</a:t>
            </a:r>
          </a:p>
          <a:p>
            <a:pPr marL="0" indent="0">
              <a:buNone/>
            </a:pPr>
            <a:r>
              <a:rPr lang="en-US" dirty="0" smtClean="0"/>
              <a:t>    Action Verb	   Project               Result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75657" y="1592036"/>
            <a:ext cx="1877786" cy="36933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Demonstrate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94314" y="1592036"/>
            <a:ext cx="2212522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ommunication skills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87834" y="1453536"/>
            <a:ext cx="2778580" cy="64633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while interacting with and serving customers.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02178" y="4008664"/>
            <a:ext cx="173899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Implemented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75908" y="3854128"/>
            <a:ext cx="253092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ew student outreach program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21135" y="3992627"/>
            <a:ext cx="274320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aising enrollment by 20%.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05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4582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Sample Action Verbs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95859" y="1828800"/>
            <a:ext cx="3810000" cy="33528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ADMINISTERED</a:t>
            </a:r>
          </a:p>
          <a:p>
            <a:pPr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ADVISED</a:t>
            </a:r>
          </a:p>
          <a:p>
            <a:pPr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BALANCED</a:t>
            </a:r>
          </a:p>
          <a:p>
            <a:pPr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COMPILED</a:t>
            </a:r>
          </a:p>
          <a:p>
            <a:pPr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CREATED</a:t>
            </a:r>
          </a:p>
          <a:p>
            <a:pPr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DEMONSTRATED</a:t>
            </a:r>
          </a:p>
          <a:p>
            <a:pPr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DESIGNED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1828800"/>
            <a:ext cx="3810000" cy="3352800"/>
          </a:xfrm>
          <a:noFill/>
        </p:spPr>
        <p:txBody>
          <a:bodyPr lIns="90488" tIns="44450" rIns="90488" bIns="44450"/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EXPEDITED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ORGANIZED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PLANNED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SUPERVISED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TRAINED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UPDATED</a:t>
            </a:r>
          </a:p>
        </p:txBody>
      </p:sp>
    </p:spTree>
    <p:extLst>
      <p:ext uri="{BB962C8B-B14F-4D97-AF65-F5344CB8AC3E}">
        <p14:creationId xmlns:p14="http://schemas.microsoft.com/office/powerpoint/2010/main" val="673170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9650" y="6381690"/>
            <a:ext cx="7124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D706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FSU Career Center • career.fsu.edu • 850.644.6431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D706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371600" cy="1369813"/>
          </a:xfrm>
          <a:prstGeom prst="rect">
            <a:avLst/>
          </a:prstGeom>
        </p:spPr>
      </p:pic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426289"/>
            <a:ext cx="7162800" cy="1066800"/>
          </a:xfrm>
        </p:spPr>
        <p:txBody>
          <a:bodyPr lIns="90488" tIns="44450" rIns="90488" bIns="44450"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65021A"/>
                </a:solidFill>
                <a:latin typeface="Times New Roman" pitchFamily="18" charset="0"/>
                <a:cs typeface="Times New Roman" pitchFamily="18" charset="0"/>
              </a:rPr>
              <a:t>Tailor Your Document to A Desired </a:t>
            </a:r>
            <a:r>
              <a:rPr lang="en-US" b="1" dirty="0" smtClean="0">
                <a:solidFill>
                  <a:srgbClr val="65021A"/>
                </a:solidFill>
                <a:latin typeface="Times New Roman" pitchFamily="18" charset="0"/>
                <a:cs typeface="Times New Roman" pitchFamily="18" charset="0"/>
              </a:rPr>
              <a:t>Award</a:t>
            </a:r>
            <a:endParaRPr lang="en-US" b="1" dirty="0">
              <a:solidFill>
                <a:srgbClr val="6502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9460" y="1824384"/>
            <a:ext cx="868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333333"/>
                </a:solidFill>
                <a:latin typeface="Chaparral"/>
              </a:rPr>
              <a:t>What We Do:</a:t>
            </a:r>
            <a:endParaRPr lang="en-US" sz="1400" dirty="0">
              <a:solidFill>
                <a:srgbClr val="333333"/>
              </a:solidFill>
              <a:latin typeface="Chaparral"/>
            </a:endParaRPr>
          </a:p>
          <a:p>
            <a:pPr marL="285750" indent="-2857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  <a:latin typeface="Chaparral"/>
              </a:rPr>
              <a:t>The Florida Gubernatorial Fellows Program was created from the belief that the best way to ensure Florida’s greatness is to actively educate and cultivate its future leaders.</a:t>
            </a:r>
          </a:p>
          <a:p>
            <a:pPr marL="285750" indent="-2857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  <a:latin typeface="Chaparral"/>
              </a:rPr>
              <a:t>This non-partisan program immerses students from public and private universities in key areas of state government. During their nine-month tenure in Tallahassee, Fellows receive advanced on-the-job training as well as an invaluable front-line view of the inner workings of government.</a:t>
            </a:r>
          </a:p>
          <a:p>
            <a:pPr marL="285750" indent="-2857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  <a:latin typeface="Chaparral"/>
              </a:rPr>
              <a:t>As Fellows, participants fulfill roles of critical responsibility, interact closely with the state’s top leaders and employ their skills and abilities in a highly rewarding environment</a:t>
            </a:r>
            <a:r>
              <a:rPr lang="en-US" sz="1400" dirty="0" smtClean="0">
                <a:solidFill>
                  <a:srgbClr val="333333"/>
                </a:solidFill>
                <a:latin typeface="Chaparral"/>
              </a:rPr>
              <a:t>.</a:t>
            </a:r>
          </a:p>
          <a:p>
            <a:endParaRPr lang="en-US" sz="1400" dirty="0">
              <a:solidFill>
                <a:srgbClr val="333333"/>
              </a:solidFill>
              <a:latin typeface="Chaparral"/>
            </a:endParaRPr>
          </a:p>
          <a:p>
            <a:r>
              <a:rPr lang="en-US" sz="1400" b="1" dirty="0">
                <a:solidFill>
                  <a:srgbClr val="333333"/>
                </a:solidFill>
                <a:latin typeface="Chaparral"/>
              </a:rPr>
              <a:t>Who We Need:</a:t>
            </a:r>
            <a:endParaRPr lang="en-US" sz="1400" dirty="0">
              <a:solidFill>
                <a:srgbClr val="333333"/>
              </a:solidFill>
              <a:latin typeface="Chaparral"/>
            </a:endParaRPr>
          </a:p>
          <a:p>
            <a:pPr marL="285750" indent="-2857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  <a:latin typeface="Chaparral"/>
              </a:rPr>
              <a:t>The best and the brightest! Only the most exceptional Florida undergraduate and graduate students are selected for this prestigious fellowship.</a:t>
            </a:r>
          </a:p>
          <a:p>
            <a:pPr marL="285750" indent="-2857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  <a:latin typeface="Chaparral"/>
              </a:rPr>
              <a:t>Demonstrated achievement is an important place to start; however it takes more than that to be a Florida Fellow.</a:t>
            </a:r>
          </a:p>
          <a:p>
            <a:pPr marL="285750" indent="-2857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  <a:latin typeface="Chaparral"/>
              </a:rPr>
              <a:t>Fellows are passionate about public service and making our incredible state even better. They work well with partners and colleagues from a diverse spectrum of backgrounds, cultures and political affiliations.</a:t>
            </a:r>
          </a:p>
          <a:p>
            <a:pPr marL="285750" indent="-2857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  <a:latin typeface="Chaparral"/>
              </a:rPr>
              <a:t>They think on their feet and take the initiative when opportunities arise, conceive innovative solutions and contribute to major decisions. Sometimes all on their first day!</a:t>
            </a:r>
            <a:endParaRPr lang="en-US" sz="1400" b="0" i="0" dirty="0">
              <a:solidFill>
                <a:srgbClr val="333333"/>
              </a:solidFill>
              <a:effectLst/>
              <a:latin typeface="Chaparral"/>
            </a:endParaRPr>
          </a:p>
        </p:txBody>
      </p:sp>
    </p:spTree>
    <p:extLst>
      <p:ext uri="{BB962C8B-B14F-4D97-AF65-F5344CB8AC3E}">
        <p14:creationId xmlns:p14="http://schemas.microsoft.com/office/powerpoint/2010/main" val="213214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9650" y="6381690"/>
            <a:ext cx="7124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D706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FSU Career Center • career.fsu.edu • 850.644.6431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D706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371600" cy="1369813"/>
          </a:xfrm>
          <a:prstGeom prst="rect">
            <a:avLst/>
          </a:prstGeom>
        </p:spPr>
      </p:pic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50742"/>
            <a:ext cx="7162800" cy="1066800"/>
          </a:xfrm>
        </p:spPr>
        <p:txBody>
          <a:bodyPr lIns="90488" tIns="44450" rIns="90488" bIns="44450"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65021A"/>
                </a:solidFill>
                <a:latin typeface="Times New Roman" pitchFamily="18" charset="0"/>
                <a:cs typeface="Times New Roman" pitchFamily="18" charset="0"/>
              </a:rPr>
              <a:t>Additional Sections: </a:t>
            </a:r>
            <a:br>
              <a:rPr lang="en-US" b="1" dirty="0" smtClean="0">
                <a:solidFill>
                  <a:srgbClr val="6502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65021A"/>
                </a:solidFill>
                <a:latin typeface="Times New Roman" pitchFamily="18" charset="0"/>
                <a:cs typeface="Times New Roman" pitchFamily="18" charset="0"/>
              </a:rPr>
              <a:t>Show your Strengths</a:t>
            </a:r>
            <a:endParaRPr lang="en-US" b="1" dirty="0">
              <a:solidFill>
                <a:srgbClr val="6502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7740" y="1514448"/>
            <a:ext cx="3810000" cy="232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Areas of Expertise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Academic Interests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Research Interests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Courses Taught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1600" kern="0" dirty="0" smtClean="0">
                <a:solidFill>
                  <a:srgbClr val="000000"/>
                </a:solidFill>
                <a:latin typeface="Times New Roman"/>
              </a:rPr>
              <a:t>Publications (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</a:rPr>
              <a:t>break </a:t>
            </a:r>
            <a:r>
              <a:rPr lang="en-US" sz="1400" kern="0" dirty="0">
                <a:solidFill>
                  <a:srgbClr val="000000"/>
                </a:solidFill>
                <a:latin typeface="Times New Roman"/>
              </a:rPr>
              <a:t>out by type—e.g., books, monographs, chapters, journal articles, invited papers, technical reports, etc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</a:rPr>
              <a:t>.)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19650" y="1514448"/>
            <a:ext cx="4285281" cy="5066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Presentations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400" kern="0" dirty="0">
                <a:solidFill>
                  <a:srgbClr val="000000"/>
                </a:solidFill>
                <a:latin typeface="Times New Roman"/>
              </a:rPr>
              <a:t>Refereed/non-refereed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400" kern="0" dirty="0">
                <a:solidFill>
                  <a:srgbClr val="000000"/>
                </a:solidFill>
                <a:latin typeface="Times New Roman"/>
              </a:rPr>
              <a:t>International/Domestic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400" kern="0" dirty="0">
                <a:solidFill>
                  <a:srgbClr val="000000"/>
                </a:solidFill>
                <a:latin typeface="Times New Roman"/>
              </a:rPr>
              <a:t>Invited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Lectures/Seminars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Programs &amp; Workshops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Consultations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Professional Activities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Major </a:t>
            </a:r>
            <a:r>
              <a:rPr lang="en-US" sz="1600" kern="0" dirty="0" smtClean="0">
                <a:solidFill>
                  <a:srgbClr val="000000"/>
                </a:solidFill>
                <a:latin typeface="Times New Roman"/>
              </a:rPr>
              <a:t>Committees/Committee 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Leadership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Graduate Field </a:t>
            </a:r>
            <a:r>
              <a:rPr lang="en-US" sz="1600" kern="0" dirty="0" smtClean="0">
                <a:solidFill>
                  <a:srgbClr val="000000"/>
                </a:solidFill>
                <a:latin typeface="Times New Roman"/>
              </a:rPr>
              <a:t>Work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1600" kern="0" dirty="0" smtClean="0">
                <a:solidFill>
                  <a:srgbClr val="000000"/>
                </a:solidFill>
                <a:latin typeface="Times New Roman"/>
              </a:rPr>
              <a:t>Certifications/Licenses</a:t>
            </a: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Honors/Awards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Special Training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1600" kern="0" dirty="0" smtClean="0">
                <a:solidFill>
                  <a:srgbClr val="000000"/>
                </a:solidFill>
                <a:latin typeface="Times New Roman"/>
              </a:rPr>
              <a:t>Technical Knowledge/Skills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1600" kern="0" dirty="0" smtClean="0">
                <a:solidFill>
                  <a:srgbClr val="000000"/>
                </a:solidFill>
                <a:latin typeface="Times New Roman"/>
              </a:rPr>
              <a:t>Language Skills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927740" y="3326598"/>
            <a:ext cx="4012529" cy="3531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Research Grants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Research Fellowships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Service</a:t>
            </a:r>
          </a:p>
          <a:p>
            <a:pPr lvl="1" indent="-342900">
              <a:buClr>
                <a:schemeClr val="accent2">
                  <a:lumMod val="50000"/>
                </a:schemeClr>
              </a:buClr>
              <a:buFont typeface="Times New Roman" panose="02020603050405020304" pitchFamily="18" charset="0"/>
              <a:buChar char="‒"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University</a:t>
            </a:r>
            <a:endParaRPr lang="en-US" sz="1400" kern="0" noProof="0" dirty="0" smtClean="0">
              <a:solidFill>
                <a:srgbClr val="000000"/>
              </a:solidFill>
              <a:latin typeface="Times New Roman"/>
            </a:endParaRPr>
          </a:p>
          <a:p>
            <a:pPr lvl="1" indent="-342900">
              <a:buClr>
                <a:schemeClr val="accent2">
                  <a:lumMod val="50000"/>
                </a:schemeClr>
              </a:buClr>
              <a:buFont typeface="Times New Roman" panose="02020603050405020304" pitchFamily="18" charset="0"/>
              <a:buChar char="‒"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Profession</a:t>
            </a:r>
          </a:p>
          <a:p>
            <a:pPr lvl="2" indent="-342900">
              <a:buClr>
                <a:schemeClr val="accent2">
                  <a:lumMod val="50000"/>
                </a:schemeClr>
              </a:buClr>
              <a:buFont typeface="Times New Roman" panose="02020603050405020304" pitchFamily="18" charset="0"/>
              <a:buChar char="‒"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Leadership Positions</a:t>
            </a:r>
          </a:p>
          <a:p>
            <a:pPr lvl="2" indent="-342900">
              <a:buClr>
                <a:schemeClr val="accent2">
                  <a:lumMod val="50000"/>
                </a:schemeClr>
              </a:buClr>
              <a:buFont typeface="Times New Roman" panose="02020603050405020304" pitchFamily="18" charset="0"/>
              <a:buChar char="‒"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Editorial boards</a:t>
            </a:r>
          </a:p>
        </p:txBody>
      </p:sp>
    </p:spTree>
    <p:extLst>
      <p:ext uri="{BB962C8B-B14F-4D97-AF65-F5344CB8AC3E}">
        <p14:creationId xmlns:p14="http://schemas.microsoft.com/office/powerpoint/2010/main" val="75746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9650" y="6381690"/>
            <a:ext cx="7124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D706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FSU Career Center • career.fsu.edu • 850.644.6431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D706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371600" cy="1369813"/>
          </a:xfrm>
          <a:prstGeom prst="rect">
            <a:avLst/>
          </a:prstGeom>
        </p:spPr>
      </p:pic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-5447"/>
            <a:ext cx="7162800" cy="1066800"/>
          </a:xfrm>
        </p:spPr>
        <p:txBody>
          <a:bodyPr lIns="90488" tIns="44450" rIns="90488" bIns="44450"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65021A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b="1" dirty="0">
              <a:solidFill>
                <a:srgbClr val="6502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9100" y="1211415"/>
            <a:ext cx="84582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UPON REQUEST</a:t>
            </a:r>
          </a:p>
          <a:p>
            <a:pPr algn="ctr">
              <a:buFontTx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pPr algn="ctr">
              <a:buFontTx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on Separate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Sheet:</a:t>
            </a:r>
          </a:p>
          <a:p>
            <a:pPr algn="ctr"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sz="1600" b="1" dirty="0" smtClean="0"/>
              <a:t>Name, Credentials</a:t>
            </a:r>
            <a:r>
              <a:rPr lang="en-US" sz="1600" dirty="0" smtClean="0"/>
              <a:t>			</a:t>
            </a:r>
            <a:r>
              <a:rPr lang="en-US" sz="1600" b="1" dirty="0" smtClean="0"/>
              <a:t>Janet Lenz, Ph.D.</a:t>
            </a:r>
          </a:p>
          <a:p>
            <a:pPr>
              <a:buFontTx/>
              <a:buNone/>
            </a:pPr>
            <a:r>
              <a:rPr lang="en-US" sz="1600" dirty="0" smtClean="0"/>
              <a:t>Title				Associate-In/Program Director, Career Center</a:t>
            </a:r>
            <a:endParaRPr lang="en-US" sz="1600" dirty="0"/>
          </a:p>
          <a:p>
            <a:pPr>
              <a:buFontTx/>
              <a:buNone/>
            </a:pPr>
            <a:r>
              <a:rPr lang="en-US" sz="1600" dirty="0" smtClean="0"/>
              <a:t>Organization Name			Florida State University College of Education</a:t>
            </a:r>
          </a:p>
          <a:p>
            <a:r>
              <a:rPr lang="en-US" sz="1600" dirty="0" smtClean="0"/>
              <a:t>Organization Address			600  </a:t>
            </a:r>
            <a:r>
              <a:rPr lang="en-US" sz="1600" dirty="0"/>
              <a:t>W College Ave, Tallahassee, FL, 32306</a:t>
            </a:r>
          </a:p>
          <a:p>
            <a:pPr>
              <a:buFontTx/>
              <a:buNone/>
            </a:pPr>
            <a:r>
              <a:rPr lang="en-US" sz="1600" dirty="0" smtClean="0"/>
              <a:t>Relationship: _____________		Relationship: Major Professor</a:t>
            </a:r>
          </a:p>
          <a:p>
            <a:pPr>
              <a:buFontTx/>
              <a:buNone/>
            </a:pPr>
            <a:endParaRPr lang="en-US" sz="1600" dirty="0"/>
          </a:p>
          <a:p>
            <a:pPr>
              <a:buFontTx/>
              <a:buNone/>
            </a:pPr>
            <a:r>
              <a:rPr lang="en-US" sz="1600" dirty="0" smtClean="0"/>
              <a:t>Phone:				Phone: 555-555-5555</a:t>
            </a:r>
          </a:p>
          <a:p>
            <a:pPr>
              <a:buFontTx/>
              <a:buNone/>
            </a:pPr>
            <a:r>
              <a:rPr lang="en-US" sz="1600" dirty="0" smtClean="0"/>
              <a:t>Email:				Email: abc1d@fsu.edu</a:t>
            </a:r>
            <a:endParaRPr lang="en-US" sz="1600" dirty="0"/>
          </a:p>
          <a:p>
            <a:pPr algn="ctr"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options:</a:t>
            </a:r>
          </a:p>
          <a:p>
            <a:pPr algn="ctr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Credentials, Dossier, Portfolio, Link to Website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52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9650" y="6381690"/>
            <a:ext cx="7124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D706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FSU Career Center • career.fsu.edu • 850.644.6431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D706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371600" cy="1369813"/>
          </a:xfrm>
          <a:prstGeom prst="rect">
            <a:avLst/>
          </a:prstGeom>
        </p:spPr>
      </p:pic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-5447"/>
            <a:ext cx="7162800" cy="1066800"/>
          </a:xfrm>
        </p:spPr>
        <p:txBody>
          <a:bodyPr lIns="90488" tIns="44450" rIns="90488" bIns="44450"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65021A"/>
                </a:solidFill>
                <a:latin typeface="Times New Roman" pitchFamily="18" charset="0"/>
                <a:cs typeface="Times New Roman" pitchFamily="18" charset="0"/>
              </a:rPr>
              <a:t>CV Don’ts</a:t>
            </a:r>
            <a:endParaRPr lang="en-US" b="1" dirty="0">
              <a:solidFill>
                <a:srgbClr val="6502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&quot;No&quot; Symbol 3"/>
          <p:cNvSpPr/>
          <p:nvPr/>
        </p:nvSpPr>
        <p:spPr>
          <a:xfrm>
            <a:off x="1752600" y="1997990"/>
            <a:ext cx="5638800" cy="3657600"/>
          </a:xfrm>
          <a:prstGeom prst="noSmoking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9100" y="1211415"/>
            <a:ext cx="8458200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 include:</a:t>
            </a:r>
          </a:p>
          <a:p>
            <a:pPr algn="ctr">
              <a:buFontTx/>
              <a:buNone/>
            </a:pPr>
            <a:endParaRPr lang="en-US" dirty="0"/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Personal 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</a:rPr>
              <a:t>information</a:t>
            </a: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</a:rPr>
              <a:t>Marital </a:t>
            </a:r>
            <a:r>
              <a:rPr lang="en-US" kern="0" dirty="0">
                <a:solidFill>
                  <a:srgbClr val="000000"/>
                </a:solidFill>
                <a:latin typeface="Times New Roman"/>
              </a:rPr>
              <a:t>status, birth date, etc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</a:rPr>
              <a:t>.)</a:t>
            </a:r>
          </a:p>
          <a:p>
            <a:pPr lvl="1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kern="0" dirty="0">
              <a:solidFill>
                <a:srgbClr val="000000"/>
              </a:solidFill>
              <a:latin typeface="Times New Roman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Reasons for leaving past 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</a:rPr>
              <a:t>positions</a:t>
            </a: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kern="0" dirty="0">
              <a:solidFill>
                <a:srgbClr val="000000"/>
              </a:solidFill>
              <a:latin typeface="Times New Roman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Salary requirements (can say 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</a:rPr>
              <a:t>“negotiable” in application)</a:t>
            </a: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kern="0" dirty="0">
              <a:solidFill>
                <a:srgbClr val="000000"/>
              </a:solidFill>
              <a:latin typeface="Times New Roman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Negative or irrelevant information</a:t>
            </a:r>
          </a:p>
        </p:txBody>
      </p:sp>
    </p:spTree>
    <p:extLst>
      <p:ext uri="{BB962C8B-B14F-4D97-AF65-F5344CB8AC3E}">
        <p14:creationId xmlns:p14="http://schemas.microsoft.com/office/powerpoint/2010/main" val="22247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9650" y="6381690"/>
            <a:ext cx="7124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D706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FSU Career Center • career.fsu.edu • 850.644.6431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D706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371600" cy="1369813"/>
          </a:xfrm>
          <a:prstGeom prst="rect">
            <a:avLst/>
          </a:prstGeom>
        </p:spPr>
      </p:pic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-5447"/>
            <a:ext cx="7162800" cy="1066800"/>
          </a:xfrm>
        </p:spPr>
        <p:txBody>
          <a:bodyPr lIns="90488" tIns="44450" rIns="90488" bIns="44450"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65021A"/>
                </a:solidFill>
                <a:latin typeface="Times New Roman" pitchFamily="18" charset="0"/>
                <a:cs typeface="Times New Roman" pitchFamily="18" charset="0"/>
              </a:rPr>
              <a:t>Formatting</a:t>
            </a:r>
            <a:endParaRPr lang="en-US" b="1" dirty="0">
              <a:solidFill>
                <a:srgbClr val="6502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663911"/>
            <a:ext cx="7772400" cy="388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Times New Roman"/>
              </a:rPr>
              <a:t>CV length depends on your unique </a:t>
            </a:r>
            <a:r>
              <a:rPr lang="en-US" sz="2800" kern="0" dirty="0" smtClean="0">
                <a:solidFill>
                  <a:srgbClr val="000000"/>
                </a:solidFill>
                <a:latin typeface="Times New Roman"/>
              </a:rPr>
              <a:t>experiences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28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Times New Roman"/>
              </a:rPr>
              <a:t>Layout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2800" kern="0" dirty="0">
                <a:solidFill>
                  <a:srgbClr val="000000"/>
                </a:solidFill>
                <a:latin typeface="Times New Roman"/>
              </a:rPr>
              <a:t>Information most relevant to position opening should be first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2800" kern="0" dirty="0">
                <a:solidFill>
                  <a:srgbClr val="000000"/>
                </a:solidFill>
                <a:latin typeface="Times New Roman"/>
              </a:rPr>
              <a:t>Use </a:t>
            </a:r>
            <a:r>
              <a:rPr lang="en-US" sz="2800" b="1" kern="0" dirty="0">
                <a:solidFill>
                  <a:srgbClr val="000000"/>
                </a:solidFill>
                <a:latin typeface="Times New Roman"/>
              </a:rPr>
              <a:t>bold</a:t>
            </a:r>
            <a:r>
              <a:rPr lang="en-US" sz="2800" kern="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800" i="1" kern="0" dirty="0">
                <a:solidFill>
                  <a:srgbClr val="000000"/>
                </a:solidFill>
                <a:latin typeface="Times New Roman"/>
              </a:rPr>
              <a:t>italics</a:t>
            </a:r>
            <a:r>
              <a:rPr lang="en-US" sz="2800" kern="0" dirty="0">
                <a:solidFill>
                  <a:srgbClr val="000000"/>
                </a:solidFill>
                <a:latin typeface="Times New Roman"/>
              </a:rPr>
              <a:t> or </a:t>
            </a:r>
            <a:r>
              <a:rPr lang="en-US" sz="2800" u="sng" kern="0" dirty="0">
                <a:solidFill>
                  <a:srgbClr val="000000"/>
                </a:solidFill>
                <a:latin typeface="Times New Roman"/>
              </a:rPr>
              <a:t>underlining</a:t>
            </a:r>
            <a:r>
              <a:rPr lang="en-US" sz="2800" kern="0" dirty="0">
                <a:solidFill>
                  <a:srgbClr val="000000"/>
                </a:solidFill>
                <a:latin typeface="Times New Roman"/>
              </a:rPr>
              <a:t> to emphasize certain categories, headings, position titles, organizations, etc.</a:t>
            </a:r>
          </a:p>
        </p:txBody>
      </p:sp>
    </p:spTree>
    <p:extLst>
      <p:ext uri="{BB962C8B-B14F-4D97-AF65-F5344CB8AC3E}">
        <p14:creationId xmlns:p14="http://schemas.microsoft.com/office/powerpoint/2010/main" val="90671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9650" y="6381690"/>
            <a:ext cx="7124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D706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FSU Career Center • career.fsu.edu • 850.644.6431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D706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371600" cy="1369813"/>
          </a:xfrm>
          <a:prstGeom prst="rect">
            <a:avLst/>
          </a:prstGeom>
        </p:spPr>
      </p:pic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-5447"/>
            <a:ext cx="7162800" cy="1066800"/>
          </a:xfrm>
        </p:spPr>
        <p:txBody>
          <a:bodyPr lIns="90488" tIns="44450" rIns="90488" bIns="44450"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65021A"/>
                </a:solidFill>
                <a:latin typeface="Times New Roman" pitchFamily="18" charset="0"/>
                <a:cs typeface="Times New Roman" pitchFamily="18" charset="0"/>
              </a:rPr>
              <a:t>Common Mistakes</a:t>
            </a:r>
            <a:endParaRPr lang="en-US" b="1" dirty="0">
              <a:solidFill>
                <a:srgbClr val="6502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663911"/>
            <a:ext cx="7772400" cy="356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Tx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Times New Roman"/>
              </a:rPr>
              <a:t>Disorganized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Tx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Times New Roman"/>
              </a:rPr>
              <a:t>Poorly Reproduced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Tx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Times New Roman"/>
              </a:rPr>
              <a:t>Overwritten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Tx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Times New Roman"/>
              </a:rPr>
              <a:t>Too Sparse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Tx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Times New Roman"/>
              </a:rPr>
              <a:t>Not Results Oriented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Tx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Times New Roman"/>
              </a:rPr>
              <a:t>Irrelevancies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Tx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Times New Roman"/>
              </a:rPr>
              <a:t>Misspellings, Typos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Tx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Times New Roman"/>
              </a:rPr>
              <a:t>Content Doesn’t Match Objective</a:t>
            </a:r>
          </a:p>
        </p:txBody>
      </p:sp>
      <p:pic>
        <p:nvPicPr>
          <p:cNvPr id="10" name="Picture 1031" descr="MCj029608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96193"/>
            <a:ext cx="27432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17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9650" y="6381690"/>
            <a:ext cx="7124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D706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FSU Career Center • career.fsu.edu • 850.644.6431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D706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371600" cy="1369813"/>
          </a:xfrm>
          <a:prstGeom prst="rect">
            <a:avLst/>
          </a:prstGeom>
        </p:spPr>
      </p:pic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-5447"/>
            <a:ext cx="7162800" cy="1066800"/>
          </a:xfrm>
        </p:spPr>
        <p:txBody>
          <a:bodyPr lIns="90488" tIns="44450" rIns="90488" bIns="44450"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65021A"/>
                </a:solidFill>
                <a:latin typeface="Times New Roman" pitchFamily="18" charset="0"/>
                <a:cs typeface="Times New Roman" pitchFamily="18" charset="0"/>
              </a:rPr>
              <a:t>CV Tips</a:t>
            </a:r>
            <a:endParaRPr lang="en-US" b="1" dirty="0">
              <a:solidFill>
                <a:srgbClr val="6502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6108" y="1477408"/>
            <a:ext cx="7772400" cy="465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Be clear and consistent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10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Proofread the CV 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10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Have the CV critiqued by multiple people</a:t>
            </a:r>
          </a:p>
          <a:p>
            <a:pPr marL="342900" lvl="0" indent="-342900" eaLnBrk="0" fontAlgn="base" hangingPunct="0">
              <a:spcBef>
                <a:spcPts val="2400"/>
              </a:spcBef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Use quality paper to print your CV if submitting or mailing a hard copy</a:t>
            </a:r>
          </a:p>
          <a:p>
            <a:pPr marL="342900" lvl="0" indent="-342900" eaLnBrk="0" fontAlgn="base" hangingPunct="0">
              <a:spcBef>
                <a:spcPts val="2400"/>
              </a:spcBef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Update it regularly</a:t>
            </a:r>
          </a:p>
          <a:p>
            <a:pPr marL="342900" lvl="0" indent="-342900" eaLnBrk="0" fontAlgn="base" hangingPunct="0">
              <a:spcBef>
                <a:spcPts val="2400"/>
              </a:spcBef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Tailor your CV to each employer/position announcement</a:t>
            </a:r>
          </a:p>
          <a:p>
            <a:pPr marL="342900" lvl="0" indent="-342900" eaLnBrk="0" fontAlgn="base" hangingPunct="0">
              <a:spcBef>
                <a:spcPts val="2400"/>
              </a:spcBef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Keep one master document with all of your 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</a:rPr>
              <a:t>information</a:t>
            </a:r>
          </a:p>
          <a:p>
            <a:pPr marL="342900" lvl="0" indent="-342900" eaLnBrk="0" fontAlgn="base" hangingPunct="0">
              <a:spcBef>
                <a:spcPts val="2400"/>
              </a:spcBef>
              <a:spcAft>
                <a:spcPct val="0"/>
              </a:spcAft>
              <a:buFontTx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</a:rPr>
              <a:t>Use the Career Center CV Rubric!</a:t>
            </a:r>
            <a:endParaRPr lang="en-US" kern="0" dirty="0">
              <a:solidFill>
                <a:srgbClr val="000000"/>
              </a:solidFill>
              <a:latin typeface="Times New Roman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kern="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8208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9650" y="6381690"/>
            <a:ext cx="7124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D706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FSU Career Center • career.fsu.edu • 850.644.6431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D706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371600" cy="1369813"/>
          </a:xfrm>
          <a:prstGeom prst="rect">
            <a:avLst/>
          </a:prstGeom>
        </p:spPr>
      </p:pic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84907"/>
            <a:ext cx="9144000" cy="1066800"/>
          </a:xfrm>
        </p:spPr>
        <p:txBody>
          <a:bodyPr lIns="90488" tIns="44450" rIns="90488" bIns="44450"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65021A"/>
                </a:solidFill>
                <a:latin typeface="Times New Roman" pitchFamily="18" charset="0"/>
                <a:cs typeface="Times New Roman" pitchFamily="18" charset="0"/>
              </a:rPr>
              <a:t>What is a CV?</a:t>
            </a:r>
            <a:endParaRPr lang="en-US" b="1" dirty="0">
              <a:solidFill>
                <a:srgbClr val="6502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501151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Summary of professional qualifications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Reflects yours abilities as a instructor, researcher, and scholar (or potential scholar)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Usually used for academic, research, and some government positions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Faculty CVs tend to focus on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Teaching, Research, Service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Unlike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a résumé, there is </a:t>
            </a: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o page limit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6545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9650" y="6381690"/>
            <a:ext cx="7124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D706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FSU Career Center • career.fsu.edu • 850.644.6431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D706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371600" cy="1369813"/>
          </a:xfrm>
          <a:prstGeom prst="rect">
            <a:avLst/>
          </a:prstGeom>
        </p:spPr>
      </p:pic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-5447"/>
            <a:ext cx="7162800" cy="1066800"/>
          </a:xfrm>
        </p:spPr>
        <p:txBody>
          <a:bodyPr lIns="90488" tIns="44450" rIns="90488" bIns="44450"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65021A"/>
                </a:solidFill>
                <a:latin typeface="Times New Roman" pitchFamily="18" charset="0"/>
                <a:cs typeface="Times New Roman" pitchFamily="18" charset="0"/>
              </a:rPr>
              <a:t>CV Tips</a:t>
            </a:r>
            <a:endParaRPr lang="en-US" b="1" dirty="0">
              <a:solidFill>
                <a:srgbClr val="6502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6108" y="1477408"/>
            <a:ext cx="7772400" cy="465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Be clear and consistent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10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Proofread the CV 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10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Have the CV critiqued by multiple people</a:t>
            </a:r>
          </a:p>
          <a:p>
            <a:pPr marL="342900" lvl="0" indent="-342900" eaLnBrk="0" fontAlgn="base" hangingPunct="0">
              <a:spcBef>
                <a:spcPts val="2400"/>
              </a:spcBef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Use quality paper to print your CV if submitting or mailing a hard copy</a:t>
            </a:r>
          </a:p>
          <a:p>
            <a:pPr marL="342900" lvl="0" indent="-342900" eaLnBrk="0" fontAlgn="base" hangingPunct="0">
              <a:spcBef>
                <a:spcPts val="2400"/>
              </a:spcBef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Update it regularly</a:t>
            </a:r>
          </a:p>
          <a:p>
            <a:pPr marL="342900" lvl="0" indent="-342900" eaLnBrk="0" fontAlgn="base" hangingPunct="0">
              <a:spcBef>
                <a:spcPts val="2400"/>
              </a:spcBef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Tailor your CV to each employer/position announcement</a:t>
            </a:r>
          </a:p>
          <a:p>
            <a:pPr marL="342900" lvl="0" indent="-342900" eaLnBrk="0" fontAlgn="base" hangingPunct="0">
              <a:spcBef>
                <a:spcPts val="2400"/>
              </a:spcBef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Keep one master document with all of your 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</a:rPr>
              <a:t>information</a:t>
            </a:r>
          </a:p>
          <a:p>
            <a:pPr marL="342900" lvl="0" indent="-342900" eaLnBrk="0" fontAlgn="base" hangingPunct="0">
              <a:spcBef>
                <a:spcPts val="2400"/>
              </a:spcBef>
              <a:spcAft>
                <a:spcPct val="0"/>
              </a:spcAft>
              <a:buFontTx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</a:rPr>
              <a:t>Use the Career Center </a:t>
            </a:r>
            <a:r>
              <a:rPr lang="en-US" i="1" kern="0" dirty="0" smtClean="0">
                <a:solidFill>
                  <a:srgbClr val="000000"/>
                </a:solidFill>
                <a:latin typeface="Times New Roman"/>
              </a:rPr>
              <a:t>CV Rubric 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</a:rPr>
              <a:t>and </a:t>
            </a:r>
            <a:r>
              <a:rPr lang="en-US" i="1" kern="0" dirty="0" smtClean="0">
                <a:solidFill>
                  <a:srgbClr val="000000"/>
                </a:solidFill>
                <a:latin typeface="Times New Roman"/>
              </a:rPr>
              <a:t>Writing a Curriculum Vitae 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</a:rPr>
              <a:t>guide!</a:t>
            </a:r>
            <a:endParaRPr lang="en-US" kern="0" dirty="0">
              <a:solidFill>
                <a:srgbClr val="000000"/>
              </a:solidFill>
              <a:latin typeface="Times New Roman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kern="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318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996769"/>
            <a:ext cx="6934200" cy="1266090"/>
          </a:xfrm>
        </p:spPr>
        <p:txBody>
          <a:bodyPr/>
          <a:lstStyle/>
          <a:p>
            <a:r>
              <a:rPr lang="en-US" sz="2000" dirty="0" smtClean="0"/>
              <a:t>The Career Center is located in the Dunlap Success Center (DSC)</a:t>
            </a:r>
          </a:p>
          <a:p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Floor, Suite 1000</a:t>
            </a:r>
            <a:endParaRPr lang="en-US" sz="2000" dirty="0"/>
          </a:p>
        </p:txBody>
      </p:sp>
      <p:pic>
        <p:nvPicPr>
          <p:cNvPr id="4" name="Picture 7" descr="DSC038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66796" y="1884462"/>
            <a:ext cx="3172407" cy="2286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0" y="4191000"/>
            <a:ext cx="518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Drop in Career Advising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M-F 9:00 AM – 4:30 PM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Extended Tuesday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hours: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9:00 AM- 8:00 PM (Fall and Spring)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Close</a:t>
            </a:r>
            <a:r>
              <a:rPr lang="en-US" sz="2000" u="sng" dirty="0" smtClean="0">
                <a:solidFill>
                  <a:prstClr val="black"/>
                </a:solidFill>
                <a:latin typeface="Calibri"/>
              </a:rPr>
              <a:t>d </a:t>
            </a:r>
            <a:r>
              <a:rPr kumimoji="0" lang="en-US" sz="2000" b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Fridays 1:30 PM - 2:30 PM Fall</a:t>
            </a:r>
            <a:r>
              <a:rPr kumimoji="0" lang="en-US" sz="2000" b="0" u="sng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2016*</a:t>
            </a:r>
            <a:endParaRPr kumimoji="0" lang="en-US" sz="2000" b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0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Come See Us!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279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829" y="213879"/>
            <a:ext cx="6343650" cy="85725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Keep Up With The Career </a:t>
            </a: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Center!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Find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us on Facebook </a:t>
            </a:r>
            <a:endParaRPr lang="en-US" sz="2400" b="1" dirty="0" smtClean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(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FSU Career Center)  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600" b="1" dirty="0" smtClean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Follow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us on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Twitter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(@FSUCareerCenter)</a:t>
            </a:r>
          </a:p>
          <a:p>
            <a:pPr marL="0" indent="0" algn="ctr">
              <a:buNone/>
            </a:pPr>
            <a:endParaRPr lang="en-US" sz="1600" b="1" dirty="0" smtClean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Connect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with us on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LinkedIn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(Florida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State University Career Center)</a:t>
            </a:r>
          </a:p>
          <a:p>
            <a:pPr marL="0" indent="0" algn="ctr">
              <a:buNone/>
            </a:pPr>
            <a:endParaRPr lang="en-US" sz="1600" dirty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Visit our website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–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  <a:hlinkClick r:id="rId2"/>
              </a:rPr>
              <a:t>www.career.fsu.edu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</a:p>
          <a:p>
            <a:endParaRPr lang="en-US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Picture 1" descr="Description: Description: facebook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9014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mwaldeck\Desktop\twitter-bird-light-bg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60526"/>
            <a:ext cx="444752" cy="3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LinkedIn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9" y="3771900"/>
            <a:ext cx="457201" cy="45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077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9650" y="6381690"/>
            <a:ext cx="7124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D706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FSU Career Center • career.fsu.edu • 850.644.6431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D706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371600" cy="1369813"/>
          </a:xfrm>
          <a:prstGeom prst="rect">
            <a:avLst/>
          </a:prstGeom>
        </p:spPr>
      </p:pic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815351"/>
            <a:ext cx="7620000" cy="1066800"/>
          </a:xfrm>
        </p:spPr>
        <p:txBody>
          <a:bodyPr lIns="90488" tIns="44450" rIns="90488" bIns="44450"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65021A"/>
                </a:solidFill>
                <a:latin typeface="Times New Roman" pitchFamily="18" charset="0"/>
                <a:cs typeface="Times New Roman" pitchFamily="18" charset="0"/>
              </a:rPr>
              <a:t>Preparing to Write You CV</a:t>
            </a:r>
            <a:endParaRPr lang="en-US" b="1" dirty="0">
              <a:solidFill>
                <a:srgbClr val="6502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98307"/>
            <a:ext cx="7772400" cy="4061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is my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audience? Who are my target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employers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my strongest selling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points? (skills/accomplishments/experiences)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can I best summarize my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qualifications?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language of my target field and how can I translate my skills/experiences to be most meaningful to my target employers?</a:t>
            </a:r>
          </a:p>
        </p:txBody>
      </p:sp>
    </p:spTree>
    <p:extLst>
      <p:ext uri="{BB962C8B-B14F-4D97-AF65-F5344CB8AC3E}">
        <p14:creationId xmlns:p14="http://schemas.microsoft.com/office/powerpoint/2010/main" val="137475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DD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DC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9650" y="6381690"/>
            <a:ext cx="7124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D706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FSU Career Center • career.fsu.edu • 850.644.6431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D706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371600" cy="1369813"/>
          </a:xfrm>
          <a:prstGeom prst="rect">
            <a:avLst/>
          </a:prstGeom>
        </p:spPr>
      </p:pic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800100"/>
            <a:ext cx="7620000" cy="1066800"/>
          </a:xfrm>
        </p:spPr>
        <p:txBody>
          <a:bodyPr lIns="90488" tIns="44450" rIns="90488" bIns="44450"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65021A"/>
                </a:solidFill>
                <a:latin typeface="Times New Roman" pitchFamily="18" charset="0"/>
                <a:cs typeface="Times New Roman" pitchFamily="18" charset="0"/>
              </a:rPr>
              <a:t>Typical Categories of the CV</a:t>
            </a:r>
            <a:endParaRPr lang="en-US" b="1" dirty="0">
              <a:solidFill>
                <a:srgbClr val="6502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967029" y="2360413"/>
            <a:ext cx="7772400" cy="35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200" b="1" kern="0" dirty="0" smtClean="0">
                <a:solidFill>
                  <a:srgbClr val="000000"/>
                </a:solidFill>
                <a:latin typeface="Times New Roman"/>
              </a:rPr>
              <a:t>Identification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sz="2200" b="1" kern="0" dirty="0">
              <a:solidFill>
                <a:srgbClr val="000000"/>
              </a:solidFill>
              <a:latin typeface="Times New Roman"/>
            </a:endParaRPr>
          </a:p>
          <a:p>
            <a:pPr lvl="0">
              <a:buClr>
                <a:schemeClr val="accent2">
                  <a:lumMod val="50000"/>
                </a:schemeClr>
              </a:buClr>
            </a:pPr>
            <a:r>
              <a:rPr lang="en-US" sz="2200" b="1" kern="0" dirty="0" smtClean="0">
                <a:solidFill>
                  <a:srgbClr val="000000"/>
                </a:solidFill>
                <a:latin typeface="Times New Roman"/>
              </a:rPr>
              <a:t>Objective/Summary </a:t>
            </a:r>
            <a:r>
              <a:rPr lang="en-US" sz="2200" b="1" kern="0" dirty="0">
                <a:solidFill>
                  <a:srgbClr val="000000"/>
                </a:solidFill>
                <a:latin typeface="Times New Roman"/>
              </a:rPr>
              <a:t>(optional</a:t>
            </a:r>
            <a:r>
              <a:rPr lang="en-US" sz="2200" b="1" kern="0" dirty="0" smtClean="0">
                <a:solidFill>
                  <a:srgbClr val="000000"/>
                </a:solidFill>
                <a:latin typeface="Times New Roman"/>
              </a:rPr>
              <a:t>)</a:t>
            </a:r>
          </a:p>
          <a:p>
            <a:pPr lvl="0">
              <a:buClr>
                <a:schemeClr val="accent2">
                  <a:lumMod val="50000"/>
                </a:schemeClr>
              </a:buClr>
            </a:pPr>
            <a:endParaRPr lang="en-US" sz="2200" b="1" kern="0" dirty="0">
              <a:solidFill>
                <a:srgbClr val="000000"/>
              </a:solidFill>
              <a:latin typeface="Times New Roman"/>
            </a:endParaRPr>
          </a:p>
          <a:p>
            <a:pPr lvl="0">
              <a:buClr>
                <a:schemeClr val="accent2">
                  <a:lumMod val="50000"/>
                </a:schemeClr>
              </a:buClr>
            </a:pPr>
            <a:r>
              <a:rPr lang="en-US" sz="2200" b="1" kern="0" dirty="0" smtClean="0">
                <a:solidFill>
                  <a:srgbClr val="000000"/>
                </a:solidFill>
                <a:latin typeface="Times New Roman"/>
              </a:rPr>
              <a:t>Education</a:t>
            </a:r>
          </a:p>
          <a:p>
            <a:pPr lvl="0">
              <a:buClr>
                <a:schemeClr val="accent2">
                  <a:lumMod val="50000"/>
                </a:schemeClr>
              </a:buClr>
            </a:pPr>
            <a:endParaRPr lang="en-US" sz="2200" b="1" kern="0" dirty="0">
              <a:solidFill>
                <a:srgbClr val="000000"/>
              </a:solidFill>
              <a:latin typeface="Times New Roman"/>
            </a:endParaRPr>
          </a:p>
          <a:p>
            <a:pPr lvl="0">
              <a:buClr>
                <a:schemeClr val="accent2">
                  <a:lumMod val="50000"/>
                </a:schemeClr>
              </a:buClr>
            </a:pPr>
            <a:r>
              <a:rPr lang="en-US" sz="2200" b="1" kern="0" dirty="0" smtClean="0">
                <a:solidFill>
                  <a:srgbClr val="000000"/>
                </a:solidFill>
                <a:latin typeface="Times New Roman"/>
              </a:rPr>
              <a:t>Experience</a:t>
            </a:r>
          </a:p>
          <a:p>
            <a:pPr lvl="0">
              <a:buClr>
                <a:schemeClr val="accent2">
                  <a:lumMod val="50000"/>
                </a:schemeClr>
              </a:buClr>
            </a:pPr>
            <a:endParaRPr lang="en-US" sz="2200" kern="0" dirty="0" smtClean="0">
              <a:solidFill>
                <a:srgbClr val="000000"/>
              </a:solidFill>
              <a:latin typeface="Times New Roman"/>
            </a:endParaRPr>
          </a:p>
          <a:p>
            <a:pPr marL="0" lvl="0" indent="0">
              <a:buClr>
                <a:schemeClr val="accent2">
                  <a:lumMod val="50000"/>
                </a:schemeClr>
              </a:buClr>
              <a:buNone/>
            </a:pPr>
            <a:endParaRPr lang="en-US" sz="2200" kern="0" dirty="0" smtClean="0">
              <a:solidFill>
                <a:srgbClr val="000000"/>
              </a:solidFill>
              <a:latin typeface="Times New Roman"/>
            </a:endParaRPr>
          </a:p>
          <a:p>
            <a:pPr marL="0" lvl="0" indent="0">
              <a:buClr>
                <a:schemeClr val="accent2">
                  <a:lumMod val="50000"/>
                </a:schemeClr>
              </a:buClr>
              <a:buNone/>
            </a:pPr>
            <a:endParaRPr lang="en-US" sz="2200" kern="0" dirty="0">
              <a:solidFill>
                <a:srgbClr val="000000"/>
              </a:solidFill>
              <a:latin typeface="Times New Roman"/>
            </a:endParaRPr>
          </a:p>
          <a:p>
            <a:pPr lvl="0">
              <a:buClr>
                <a:schemeClr val="accent2">
                  <a:lumMod val="50000"/>
                </a:schemeClr>
              </a:buClr>
            </a:pPr>
            <a:endParaRPr lang="en-US" sz="2200" kern="0" dirty="0">
              <a:solidFill>
                <a:srgbClr val="000000"/>
              </a:solidFill>
              <a:latin typeface="Times New Roman"/>
            </a:endParaRPr>
          </a:p>
          <a:p>
            <a:pPr lvl="0">
              <a:buClr>
                <a:schemeClr val="accent2">
                  <a:lumMod val="50000"/>
                </a:schemeClr>
              </a:buClr>
            </a:pPr>
            <a:r>
              <a:rPr lang="en-US" sz="2200" b="1" kern="0" dirty="0">
                <a:solidFill>
                  <a:srgbClr val="000000"/>
                </a:solidFill>
                <a:latin typeface="Times New Roman"/>
              </a:rPr>
              <a:t>Additional </a:t>
            </a:r>
            <a:r>
              <a:rPr lang="en-US" sz="2200" b="1" kern="0" dirty="0" smtClean="0">
                <a:solidFill>
                  <a:srgbClr val="000000"/>
                </a:solidFill>
                <a:latin typeface="Times New Roman"/>
              </a:rPr>
              <a:t>Categories </a:t>
            </a:r>
          </a:p>
          <a:p>
            <a:pPr marL="0" lvl="0" indent="0">
              <a:buClr>
                <a:schemeClr val="accent2">
                  <a:lumMod val="50000"/>
                </a:schemeClr>
              </a:buClr>
              <a:buNone/>
            </a:pPr>
            <a:r>
              <a:rPr lang="en-US" sz="2200" b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200" b="1" kern="0" dirty="0" smtClean="0">
                <a:solidFill>
                  <a:srgbClr val="000000"/>
                </a:solidFill>
                <a:latin typeface="Times New Roman"/>
              </a:rPr>
              <a:t>   </a:t>
            </a:r>
            <a:r>
              <a:rPr lang="en-US" sz="2200" kern="0" dirty="0" smtClean="0">
                <a:solidFill>
                  <a:srgbClr val="000000"/>
                </a:solidFill>
                <a:latin typeface="Times New Roman"/>
              </a:rPr>
              <a:t>(Specific </a:t>
            </a:r>
            <a:r>
              <a:rPr lang="en-US" sz="2200" kern="0" dirty="0">
                <a:solidFill>
                  <a:srgbClr val="000000"/>
                </a:solidFill>
                <a:latin typeface="Times New Roman"/>
              </a:rPr>
              <a:t>to your </a:t>
            </a:r>
            <a:r>
              <a:rPr lang="en-US" sz="2200" kern="0" dirty="0" smtClean="0">
                <a:solidFill>
                  <a:srgbClr val="000000"/>
                </a:solidFill>
                <a:latin typeface="Times New Roman"/>
              </a:rPr>
              <a:t>experiences)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sz="1900" kern="0" dirty="0" smtClean="0">
                <a:solidFill>
                  <a:srgbClr val="000000"/>
                </a:solidFill>
                <a:latin typeface="Times New Roman"/>
              </a:rPr>
              <a:t>Research Experience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sz="1900" kern="0" dirty="0" smtClean="0">
                <a:solidFill>
                  <a:srgbClr val="000000"/>
                </a:solidFill>
                <a:latin typeface="Times New Roman"/>
              </a:rPr>
              <a:t>Publications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sz="1900" kern="0" dirty="0" smtClean="0">
                <a:solidFill>
                  <a:srgbClr val="000000"/>
                </a:solidFill>
                <a:latin typeface="Times New Roman"/>
              </a:rPr>
              <a:t>Teaching Experience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sz="1900" kern="0" dirty="0" smtClean="0">
                <a:solidFill>
                  <a:srgbClr val="000000"/>
                </a:solidFill>
                <a:latin typeface="Times New Roman"/>
              </a:rPr>
              <a:t>Research Activities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sz="1900" kern="0" dirty="0" smtClean="0">
                <a:solidFill>
                  <a:srgbClr val="000000"/>
                </a:solidFill>
                <a:latin typeface="Times New Roman"/>
              </a:rPr>
              <a:t>Expositions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sz="1900" kern="0" dirty="0" smtClean="0">
                <a:solidFill>
                  <a:srgbClr val="000000"/>
                </a:solidFill>
                <a:latin typeface="Times New Roman"/>
              </a:rPr>
              <a:t>Professional Seminars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sz="1900" kern="0" dirty="0" smtClean="0">
                <a:solidFill>
                  <a:srgbClr val="000000"/>
                </a:solidFill>
                <a:latin typeface="Times New Roman"/>
              </a:rPr>
              <a:t>Honors/Awards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sz="1900" kern="0" dirty="0" smtClean="0">
                <a:solidFill>
                  <a:srgbClr val="000000"/>
                </a:solidFill>
                <a:latin typeface="Times New Roman"/>
              </a:rPr>
              <a:t>Internships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sz="1900" kern="0" dirty="0" smtClean="0">
                <a:solidFill>
                  <a:srgbClr val="000000"/>
                </a:solidFill>
                <a:latin typeface="Times New Roman"/>
              </a:rPr>
              <a:t>Fellowships</a:t>
            </a:r>
          </a:p>
          <a:p>
            <a:pPr marL="457200" lvl="1" indent="0">
              <a:buClr>
                <a:schemeClr val="accent2">
                  <a:lumMod val="50000"/>
                </a:schemeClr>
              </a:buClr>
              <a:buNone/>
            </a:pPr>
            <a:r>
              <a:rPr lang="en-US" sz="19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900" kern="0" dirty="0" smtClean="0">
                <a:solidFill>
                  <a:srgbClr val="000000"/>
                </a:solidFill>
                <a:latin typeface="Times New Roman"/>
              </a:rPr>
              <a:t>…and others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endParaRPr lang="en-US" kern="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68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397" y="805062"/>
            <a:ext cx="9144000" cy="904714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		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4397" y="2019419"/>
            <a:ext cx="8077200" cy="1905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Jane Doe</a:t>
            </a:r>
          </a:p>
          <a:p>
            <a:pPr algn="ctr" eaLnBrk="1" hangingPunct="1">
              <a:buFontTx/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123 Happy Lane</a:t>
            </a:r>
          </a:p>
          <a:p>
            <a:pPr algn="ctr" eaLnBrk="1" hangingPunct="1">
              <a:buFontTx/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Tallahassee, FL 32301</a:t>
            </a:r>
          </a:p>
          <a:p>
            <a:pPr algn="ctr" eaLnBrk="1" hangingPunct="1">
              <a:buFontTx/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123-456-7890</a:t>
            </a:r>
          </a:p>
          <a:p>
            <a:pPr algn="ctr" eaLnBrk="1" hangingPunct="1">
              <a:buFontTx/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jane.doe@fsu.edu</a:t>
            </a:r>
          </a:p>
          <a:p>
            <a:pPr algn="ctr" eaLnBrk="1" hangingPunct="1">
              <a:buFontTx/>
              <a:buNone/>
            </a:pPr>
            <a:endParaRPr lang="en-US" sz="1800" dirty="0" smtClean="0"/>
          </a:p>
          <a:p>
            <a:pPr algn="ctr" eaLnBrk="1" hangingPunct="1">
              <a:buFontTx/>
              <a:buNone/>
            </a:pPr>
            <a:endParaRPr lang="en-US" sz="1800" dirty="0" smtClean="0"/>
          </a:p>
          <a:p>
            <a:pPr algn="ctr" eaLnBrk="1" hangingPunct="1">
              <a:buFontTx/>
              <a:buNone/>
            </a:pPr>
            <a:endParaRPr lang="en-US" sz="1800" dirty="0" smtClean="0"/>
          </a:p>
        </p:txBody>
      </p:sp>
      <p:sp>
        <p:nvSpPr>
          <p:cNvPr id="6" name="Snip Diagonal Corner Rectangle 5"/>
          <p:cNvSpPr/>
          <p:nvPr/>
        </p:nvSpPr>
        <p:spPr bwMode="auto">
          <a:xfrm>
            <a:off x="838200" y="1981200"/>
            <a:ext cx="7543800" cy="4191000"/>
          </a:xfrm>
          <a:prstGeom prst="snip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397" y="4648200"/>
            <a:ext cx="8839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JANE DOE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123-456-7890  -  jane.doe@gmail.com  -  linkedin.com/janedoe   </a:t>
            </a:r>
          </a:p>
        </p:txBody>
      </p:sp>
    </p:spTree>
    <p:extLst>
      <p:ext uri="{BB962C8B-B14F-4D97-AF65-F5344CB8AC3E}">
        <p14:creationId xmlns:p14="http://schemas.microsoft.com/office/powerpoint/2010/main" val="1795115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143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39312" y="1368983"/>
            <a:ext cx="3475495" cy="1919251"/>
          </a:xfrm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Qualifications: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</a:p>
          <a:p>
            <a:pPr eaLnBrk="1" hangingPunct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</a:p>
          <a:p>
            <a:pPr eaLnBrk="1" hangingPunct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0" y="1367725"/>
            <a:ext cx="2743200" cy="2147807"/>
          </a:xfrm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Situation: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Career Areas</a:t>
            </a:r>
          </a:p>
          <a:p>
            <a:pPr eaLnBrk="1" hangingPunct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Title</a:t>
            </a:r>
          </a:p>
          <a:p>
            <a:pPr eaLnBrk="1" hangingPunct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of Organization</a:t>
            </a:r>
          </a:p>
          <a:p>
            <a:pPr eaLnBrk="1" hangingPunct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Area</a:t>
            </a:r>
          </a:p>
          <a:p>
            <a:pPr eaLnBrk="1" hangingPunct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0" y="1110734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Choose a focus…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3587858"/>
            <a:ext cx="4572000" cy="22775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Seeking a position which utilizes my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analytical research, technical,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writing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obtain a position where I can use my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Master of Arts in Museum Studies to enhance the cultural awareness and access to historical artifacts in the Tallahassee area.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10100" y="3587857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Career Area/Type of Organization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obtain a position in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corporate litigation field with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private firm.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Title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secure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faculty position in the physics department of  a Division I research institution.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960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689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Sample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rgbClr val="800000"/>
                </a:solidFill>
              </a:rPr>
              <a:t>Summary</a:t>
            </a:r>
            <a:endParaRPr lang="en-US" b="1" dirty="0">
              <a:solidFill>
                <a:srgbClr val="8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917" y="1377518"/>
            <a:ext cx="7084166" cy="410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62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689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Sample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rgbClr val="800000"/>
                </a:solidFill>
              </a:rPr>
              <a:t>Summary Cont.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810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PROFESSIONAL PROFILE</a:t>
            </a:r>
            <a:endParaRPr lang="en-US" b="1" dirty="0"/>
          </a:p>
          <a:p>
            <a:pPr marL="0" indent="0">
              <a:buNone/>
            </a:pPr>
            <a:r>
              <a:rPr lang="en-US" sz="2400" dirty="0" smtClean="0"/>
              <a:t>Accomplished international </a:t>
            </a:r>
            <a:r>
              <a:rPr lang="en-US" sz="2400" dirty="0"/>
              <a:t>affairs enthusiast with passion for student development and </a:t>
            </a:r>
            <a:r>
              <a:rPr lang="en-US" sz="2400" dirty="0" smtClean="0"/>
              <a:t>engagement. Possesses </a:t>
            </a:r>
            <a:r>
              <a:rPr lang="en-US" sz="2400" dirty="0"/>
              <a:t>capable leadership abilities with strong communication, interpersonal, </a:t>
            </a:r>
            <a:r>
              <a:rPr lang="en-US" sz="2400" dirty="0" smtClean="0"/>
              <a:t>public speaking</a:t>
            </a:r>
            <a:r>
              <a:rPr lang="en-US" sz="2400" dirty="0"/>
              <a:t>, and conflict resolution skills. Experience working in multiple facets of </a:t>
            </a:r>
            <a:r>
              <a:rPr lang="en-US" sz="2400" dirty="0" smtClean="0"/>
              <a:t>higher education </a:t>
            </a:r>
            <a:r>
              <a:rPr lang="en-US" sz="2400" dirty="0"/>
              <a:t>with special interest in international </a:t>
            </a:r>
            <a:r>
              <a:rPr lang="en-US" sz="2400" dirty="0" smtClean="0"/>
              <a:t>students/global education </a:t>
            </a:r>
            <a:r>
              <a:rPr lang="en-US" sz="2400" dirty="0"/>
              <a:t>and partnership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67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4582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Education/Training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412" y="1201578"/>
            <a:ext cx="4648200" cy="4800600"/>
          </a:xfrm>
          <a:noFill/>
        </p:spPr>
        <p:txBody>
          <a:bodyPr lIns="90488" tIns="44450" rIns="90488" bIns="44450"/>
          <a:lstStyle/>
          <a:p>
            <a:pPr>
              <a:spcBef>
                <a:spcPct val="35000"/>
              </a:spcBef>
            </a:pPr>
            <a:endParaRPr lang="en-US" sz="2400" b="1" dirty="0" smtClean="0"/>
          </a:p>
          <a:p>
            <a:pPr>
              <a:spcBef>
                <a:spcPct val="35000"/>
              </a:spcBef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Degrees in reverse chronological order</a:t>
            </a:r>
          </a:p>
          <a:p>
            <a:pPr>
              <a:spcBef>
                <a:spcPct val="35000"/>
              </a:spcBef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 of degree</a:t>
            </a:r>
          </a:p>
          <a:p>
            <a:pPr>
              <a:spcBef>
                <a:spcPct val="35000"/>
              </a:spcBef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 of degree</a:t>
            </a:r>
          </a:p>
          <a:p>
            <a:pPr>
              <a:spcBef>
                <a:spcPct val="35000"/>
              </a:spcBef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 &amp; location of institution</a:t>
            </a:r>
          </a:p>
          <a:p>
            <a:pPr>
              <a:spcBef>
                <a:spcPct val="35000"/>
              </a:spcBef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Major/minor(s)</a:t>
            </a:r>
          </a:p>
          <a:p>
            <a:pPr>
              <a:spcBef>
                <a:spcPct val="35000"/>
              </a:spcBef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Overall GPA/GPA in major</a:t>
            </a:r>
          </a:p>
          <a:p>
            <a:pPr>
              <a:spcBef>
                <a:spcPct val="35000"/>
              </a:spcBef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Relevant coursework</a:t>
            </a:r>
          </a:p>
          <a:p>
            <a:pPr>
              <a:spcBef>
                <a:spcPct val="35000"/>
              </a:spcBef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honors </a:t>
            </a:r>
          </a:p>
        </p:txBody>
      </p:sp>
      <p:sp>
        <p:nvSpPr>
          <p:cNvPr id="2" name="Rectangle 1"/>
          <p:cNvSpPr/>
          <p:nvPr/>
        </p:nvSpPr>
        <p:spPr>
          <a:xfrm>
            <a:off x="4191000" y="2202239"/>
            <a:ext cx="4572000" cy="28931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EDUCATION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Florida State University, Tallahassee, FL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b="1" dirty="0" smtClean="0">
                <a:solidFill>
                  <a:prstClr val="black"/>
                </a:solidFill>
              </a:rPr>
              <a:t>Doctor of Philosophy in Cognitive Psychology</a:t>
            </a:r>
            <a:r>
              <a:rPr lang="en-US" sz="1400" dirty="0" smtClean="0">
                <a:solidFill>
                  <a:prstClr val="black"/>
                </a:solidFill>
              </a:rPr>
              <a:t>, April, 2017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Dissertation Topic: </a:t>
            </a:r>
            <a:r>
              <a:rPr lang="en-US" sz="1400" i="1" dirty="0" smtClean="0">
                <a:solidFill>
                  <a:prstClr val="black"/>
                </a:solidFill>
              </a:rPr>
              <a:t>Cognition in Children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GPA: 3.8</a:t>
            </a:r>
            <a:endParaRPr lang="en-US" sz="14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endParaRPr lang="en-US" sz="1400" dirty="0" smtClean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University of Michigan, Ann Arbor, MI</a:t>
            </a:r>
            <a:endParaRPr lang="en-US" sz="14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Bachelor of Science in </a:t>
            </a:r>
            <a:r>
              <a:rPr lang="en-US" sz="1400" b="1" dirty="0" smtClean="0">
                <a:solidFill>
                  <a:prstClr val="black"/>
                </a:solidFill>
              </a:rPr>
              <a:t>Psychology</a:t>
            </a:r>
            <a:r>
              <a:rPr lang="en-US" sz="1400" dirty="0" smtClean="0">
                <a:solidFill>
                  <a:prstClr val="black"/>
                </a:solidFill>
              </a:rPr>
              <a:t>, </a:t>
            </a:r>
            <a:r>
              <a:rPr lang="en-US" sz="1400" dirty="0">
                <a:solidFill>
                  <a:prstClr val="black"/>
                </a:solidFill>
              </a:rPr>
              <a:t>May </a:t>
            </a:r>
            <a:r>
              <a:rPr lang="en-US" sz="1400" dirty="0" smtClean="0">
                <a:solidFill>
                  <a:prstClr val="black"/>
                </a:solidFill>
              </a:rPr>
              <a:t>2012</a:t>
            </a:r>
            <a:endParaRPr lang="en-US" sz="14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1400" dirty="0">
                <a:solidFill>
                  <a:prstClr val="black"/>
                </a:solidFill>
              </a:rPr>
              <a:t>Minor: Education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>
                <a:solidFill>
                  <a:prstClr val="black"/>
                </a:solidFill>
              </a:rPr>
              <a:t>GPA: </a:t>
            </a:r>
            <a:r>
              <a:rPr lang="en-US" sz="1400" dirty="0" smtClean="0">
                <a:solidFill>
                  <a:prstClr val="black"/>
                </a:solidFill>
              </a:rPr>
              <a:t>3.7, </a:t>
            </a:r>
            <a:r>
              <a:rPr lang="en-US" sz="1400" i="1" dirty="0" smtClean="0">
                <a:solidFill>
                  <a:prstClr val="black"/>
                </a:solidFill>
              </a:rPr>
              <a:t>Cum Laude</a:t>
            </a:r>
            <a:endParaRPr lang="en-US" sz="1400" i="1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1400" dirty="0">
                <a:solidFill>
                  <a:prstClr val="black"/>
                </a:solidFill>
              </a:rPr>
              <a:t>Relevant Coursework</a:t>
            </a:r>
            <a:r>
              <a:rPr lang="en-US" sz="1400" dirty="0" smtClean="0">
                <a:solidFill>
                  <a:prstClr val="black"/>
                </a:solidFill>
              </a:rPr>
              <a:t>: Learning and Cognition</a:t>
            </a:r>
            <a:endParaRPr lang="en-US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729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1636</TotalTime>
  <Words>1352</Words>
  <Application>Microsoft Office PowerPoint</Application>
  <PresentationFormat>On-screen Show (4:3)</PresentationFormat>
  <Paragraphs>293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Chaparral</vt:lpstr>
      <vt:lpstr>Times New Roman</vt:lpstr>
      <vt:lpstr>Office Theme</vt:lpstr>
      <vt:lpstr>3_Office Theme</vt:lpstr>
      <vt:lpstr>1_Office Theme</vt:lpstr>
      <vt:lpstr>Writing a Curriculum Vitae</vt:lpstr>
      <vt:lpstr>What is a CV?</vt:lpstr>
      <vt:lpstr>Preparing to Write You CV</vt:lpstr>
      <vt:lpstr>Typical Categories of the CV</vt:lpstr>
      <vt:lpstr>Identification Options     </vt:lpstr>
      <vt:lpstr>Objective</vt:lpstr>
      <vt:lpstr>Sample Summary</vt:lpstr>
      <vt:lpstr>Sample Summary Cont.</vt:lpstr>
      <vt:lpstr>Education/Training</vt:lpstr>
      <vt:lpstr>Experience</vt:lpstr>
      <vt:lpstr>Anatomy of a Bullet Point</vt:lpstr>
      <vt:lpstr>Sample Action Verbs</vt:lpstr>
      <vt:lpstr>Tailor Your Document to A Desired Award</vt:lpstr>
      <vt:lpstr>Additional Sections:  Show your Strengths</vt:lpstr>
      <vt:lpstr>References</vt:lpstr>
      <vt:lpstr>CV Don’ts</vt:lpstr>
      <vt:lpstr>Formatting</vt:lpstr>
      <vt:lpstr>Common Mistakes</vt:lpstr>
      <vt:lpstr>CV Tips</vt:lpstr>
      <vt:lpstr>CV Tips</vt:lpstr>
      <vt:lpstr>PowerPoint Presentation</vt:lpstr>
      <vt:lpstr>Keep Up With The Career Center!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CV</dc:title>
  <dc:creator>Dunlap Success Center</dc:creator>
  <cp:lastModifiedBy>Amanda Sargent</cp:lastModifiedBy>
  <cp:revision>71</cp:revision>
  <cp:lastPrinted>2013-02-20T20:20:35Z</cp:lastPrinted>
  <dcterms:created xsi:type="dcterms:W3CDTF">2010-09-23T17:29:49Z</dcterms:created>
  <dcterms:modified xsi:type="dcterms:W3CDTF">2017-02-01T16:42:03Z</dcterms:modified>
</cp:coreProperties>
</file>