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4" r:id="rId4"/>
    <p:sldId id="267" r:id="rId5"/>
    <p:sldId id="274" r:id="rId6"/>
    <p:sldId id="277" r:id="rId7"/>
    <p:sldId id="276" r:id="rId8"/>
    <p:sldId id="278" r:id="rId9"/>
    <p:sldId id="259" r:id="rId10"/>
    <p:sldId id="279" r:id="rId11"/>
    <p:sldId id="26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  <a:srgbClr val="CEB888"/>
    <a:srgbClr val="CEB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BAD1C9-7E61-4185-BCA3-B919963D19C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65992-730A-4496-81B7-6A2FB16DD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0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507C4-5E7A-40A1-8246-36EC08ECDF96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5BC8A-E64F-49CF-A7CC-BAE10B6E2A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3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Tailor for this specific fellowship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Personal Statement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Every one is different, tailor them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is where you show that you are a good fit (and a good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  <a:r>
              <a:rPr lang="en-US" baseline="0" dirty="0" smtClean="0"/>
              <a:t> </a:t>
            </a:r>
            <a:r>
              <a:rPr lang="en-US" dirty="0" smtClean="0"/>
              <a:t>Proposal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Give them what they’re asking for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Budget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Work with your advisor/PI; must be realistic and reasonable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Timeline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Take this very seriously, as it shows feasibility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Can be an asset for you even if you do not win the fellowship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latin typeface="Garamond" panose="02020404030301010803" pitchFamily="18" charset="0"/>
              </a:rPr>
              <a:t>Research progress made to date and your planned sequence of tasks to be completed, with estimated timetable.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LOR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One should be from your advisor/PI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Should speak to your project, its impact on the field, and your ability to complete the project according to your proposed timeline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Give your recommenders your application materials (proposal, timeline,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5BC8A-E64F-49CF-A7CC-BAE10B6E2A4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8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Tailor for this specific fellowship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Personal Statement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Every one is different, tailor them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is where you show that you are a good fit (and a good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  <a:r>
              <a:rPr lang="en-US" baseline="0" dirty="0" smtClean="0"/>
              <a:t> </a:t>
            </a:r>
            <a:r>
              <a:rPr lang="en-US" dirty="0" smtClean="0"/>
              <a:t>Proposal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Give them what they’re asking for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Budget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Work with your advisor/PI; must be realistic and reasonable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Timeline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Take this very seriously, as it shows feasibility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Can be an asset for you even if you do not win the fellowship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latin typeface="Garamond" panose="02020404030301010803" pitchFamily="18" charset="0"/>
              </a:rPr>
              <a:t>Research progress made to date and your planned sequence of tasks to be completed, with estimated timetable.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LOR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One should be from your advisor/PI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Should speak to your project, its impact on the field, and your ability to complete the project according to your proposed timeline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Give your recommenders your application materials (proposal, timeline,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5BC8A-E64F-49CF-A7CC-BAE10B6E2A4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0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use a funding database?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97AD-E231-45DE-9505-F4A1A60617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6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use a funding database?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97AD-E231-45DE-9505-F4A1A60617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50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Garamond" panose="02020404030301010803" pitchFamily="18" charset="0"/>
              </a:rPr>
              <a:t>Grant writing skills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Garamond" panose="02020404030301010803" pitchFamily="18" charset="0"/>
              </a:rPr>
              <a:t>Professional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Garamond" panose="02020404030301010803" pitchFamily="18" charset="0"/>
              </a:rPr>
              <a:t>Personal growth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Garamond" panose="02020404030301010803" pitchFamily="18" charset="0"/>
              </a:rPr>
              <a:t>Feedback regarding your research from multiple sources</a:t>
            </a:r>
          </a:p>
          <a:p>
            <a:pPr algn="l"/>
            <a:r>
              <a:rPr lang="en-US" sz="3200" b="1" dirty="0" smtClean="0">
                <a:latin typeface="Garamond" panose="02020404030301010803" pitchFamily="18" charset="0"/>
              </a:rPr>
              <a:t>Generate a list of funding opportunities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Reasonable &amp; manageable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“Fit”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Deadlines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Moving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5BC8A-E64F-49CF-A7CC-BAE10B6E2A4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01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use a funding database?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97AD-E231-45DE-9505-F4A1A60617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9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1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4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0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6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3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6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0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7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6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1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7902-1661-44F5-98A6-CF2EFD0469F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FFB27-76C5-4E5F-A49B-CD314B1A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ogfa.fsu.edu/" TargetMode="External"/><Relationship Id="rId7" Type="http://schemas.openxmlformats.org/officeDocument/2006/relationships/hyperlink" Target="https://www.facebook.com/ogfafsu" TargetMode="External"/><Relationship Id="rId2" Type="http://schemas.openxmlformats.org/officeDocument/2006/relationships/hyperlink" Target="mailto:OGFA-info@fs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twitter.com/ogfafsu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pivot.cos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gradfund.rutgers.edu/advanced-search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rad.ucla.edu/funding/" TargetMode="External"/><Relationship Id="rId5" Type="http://schemas.openxmlformats.org/officeDocument/2006/relationships/hyperlink" Target="http://gradschool.cornell.edu/fellowships" TargetMode="External"/><Relationship Id="rId4" Type="http://schemas.openxmlformats.org/officeDocument/2006/relationships/hyperlink" Target="https://www.grad.illinois.edu/fellowship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90399"/>
            <a:ext cx="9144000" cy="667601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6724" y="2574926"/>
            <a:ext cx="8143875" cy="146367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Funding Your </a:t>
            </a:r>
          </a:p>
          <a:p>
            <a:r>
              <a:rPr lang="en-US" sz="48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Graduate Education</a:t>
            </a:r>
            <a:endParaRPr lang="en-US" sz="48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159" y="6376316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8360" y="5096470"/>
            <a:ext cx="5100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aramond" panose="02020404030301010803" pitchFamily="18" charset="0"/>
              </a:rPr>
              <a:t>Dr. Adrienne P. Stephenson, Director</a:t>
            </a: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Dr. Thomas J. Whitley, Assistant Director</a:t>
            </a: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Office of Graduate Fellowships and Awards (OGFA)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748" y="838200"/>
            <a:ext cx="1504188" cy="1504188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88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14181" y="340657"/>
            <a:ext cx="78105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Upcoming Workshops</a:t>
            </a:r>
            <a:endParaRPr lang="en-US" sz="48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517" y="1761692"/>
            <a:ext cx="8543365" cy="3739879"/>
          </a:xfrm>
          <a:prstGeom prst="rect">
            <a:avLst/>
          </a:prstGeom>
          <a:noFill/>
        </p:spPr>
        <p:txBody>
          <a:bodyPr wrap="square" numCol="2" spcCol="182880" rtlCol="0">
            <a:no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The Basics of Proposal Writing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September 19 | 2pm | HSF Great Hall</a:t>
            </a: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000" b="1" dirty="0" smtClean="0">
                <a:latin typeface="Garamond" panose="02020404030301010803" pitchFamily="18" charset="0"/>
              </a:rPr>
              <a:t>Florida </a:t>
            </a:r>
            <a:r>
              <a:rPr lang="en-US" sz="2000" b="1" dirty="0">
                <a:latin typeface="Garamond" panose="02020404030301010803" pitchFamily="18" charset="0"/>
              </a:rPr>
              <a:t>Gubernatorial Fellowship </a:t>
            </a:r>
            <a:r>
              <a:rPr lang="en-US" sz="2000" b="1" dirty="0" smtClean="0">
                <a:latin typeface="Garamond" panose="02020404030301010803" pitchFamily="18" charset="0"/>
              </a:rPr>
              <a:t>Program </a:t>
            </a:r>
            <a:r>
              <a:rPr lang="en-US" sz="2000" b="1" dirty="0">
                <a:latin typeface="Garamond" panose="02020404030301010803" pitchFamily="18" charset="0"/>
              </a:rPr>
              <a:t>Campus Visit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September 28 | 2pm | HSF 3009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November 7 | 2pm | HSF 3009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Crafting a Competitive Personal Statement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September </a:t>
            </a:r>
            <a:r>
              <a:rPr lang="en-US" sz="2000" dirty="0" smtClean="0">
                <a:latin typeface="Garamond" panose="02020404030301010803" pitchFamily="18" charset="0"/>
              </a:rPr>
              <a:t>22 </a:t>
            </a:r>
            <a:r>
              <a:rPr lang="en-US" sz="2000">
                <a:latin typeface="Garamond" panose="02020404030301010803" pitchFamily="18" charset="0"/>
              </a:rPr>
              <a:t>| </a:t>
            </a:r>
            <a:r>
              <a:rPr lang="en-US" sz="2000" smtClean="0">
                <a:latin typeface="Garamond" panose="02020404030301010803" pitchFamily="18" charset="0"/>
              </a:rPr>
              <a:t>12pm </a:t>
            </a:r>
            <a:r>
              <a:rPr lang="en-US" sz="2000" dirty="0">
                <a:latin typeface="Garamond" panose="02020404030301010803" pitchFamily="18" charset="0"/>
              </a:rPr>
              <a:t>| HSF </a:t>
            </a:r>
            <a:r>
              <a:rPr lang="en-US" sz="2000" dirty="0" smtClean="0">
                <a:latin typeface="Garamond" panose="02020404030301010803" pitchFamily="18" charset="0"/>
              </a:rPr>
              <a:t>3009</a:t>
            </a:r>
          </a:p>
          <a:p>
            <a:r>
              <a:rPr lang="en-US" sz="2000" b="1" dirty="0" smtClean="0">
                <a:latin typeface="Garamond" panose="02020404030301010803" pitchFamily="18" charset="0"/>
              </a:rPr>
              <a:t>Writing </a:t>
            </a:r>
            <a:r>
              <a:rPr lang="en-US" sz="2000" b="1" dirty="0">
                <a:latin typeface="Garamond" panose="02020404030301010803" pitchFamily="18" charset="0"/>
              </a:rPr>
              <a:t>the CV/Resume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September 20 | 2pm | HSF Great </a:t>
            </a:r>
            <a:r>
              <a:rPr lang="en-US" sz="2000" dirty="0" smtClean="0">
                <a:latin typeface="Garamond" panose="02020404030301010803" pitchFamily="18" charset="0"/>
              </a:rPr>
              <a:t>Hall</a:t>
            </a:r>
            <a:r>
              <a:rPr lang="en-US" sz="700" dirty="0" smtClean="0">
                <a:latin typeface="Garamond" panose="02020404030301010803" pitchFamily="18" charset="0"/>
              </a:rPr>
              <a:t>    </a:t>
            </a:r>
          </a:p>
          <a:p>
            <a:endParaRPr lang="en-US" sz="2000" b="1" dirty="0" smtClean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smtClean="0">
                <a:latin typeface="Garamond" panose="02020404030301010803" pitchFamily="18" charset="0"/>
              </a:rPr>
              <a:t>    Workshop your CV Labs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     October 5 | 2:3opm | HSF 3009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     October 6 | 3:30pm | HSF 3009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 smtClean="0">
                <a:latin typeface="Garamond" panose="02020404030301010803" pitchFamily="18" charset="0"/>
              </a:rPr>
              <a:t>Letters of Recommendation and Cover Letters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October 3 | 2pm | HSF 3009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0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100" y="1295399"/>
            <a:ext cx="8305800" cy="39766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latin typeface="Garamond" panose="02020404030301010803" pitchFamily="18" charset="0"/>
            </a:endParaRPr>
          </a:p>
          <a:p>
            <a:r>
              <a:rPr lang="en-US" sz="2000" b="1" dirty="0" smtClean="0">
                <a:latin typeface="Garamond" panose="02020404030301010803" pitchFamily="18" charset="0"/>
              </a:rPr>
              <a:t>The Office of Graduate Fellowships and Awards</a:t>
            </a:r>
          </a:p>
          <a:p>
            <a:r>
              <a:rPr lang="en-US" sz="2000" b="1" dirty="0" smtClean="0">
                <a:latin typeface="Garamond" panose="02020404030301010803" pitchFamily="18" charset="0"/>
              </a:rPr>
              <a:t>Honors, Scholars, Fellows House</a:t>
            </a:r>
          </a:p>
          <a:p>
            <a:r>
              <a:rPr lang="en-US" sz="2000" b="1" dirty="0" smtClean="0">
                <a:latin typeface="Garamond" panose="02020404030301010803" pitchFamily="18" charset="0"/>
              </a:rPr>
              <a:t>127 Honors Way 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 smtClean="0">
                <a:solidFill>
                  <a:srgbClr val="782F40"/>
                </a:solidFill>
                <a:latin typeface="Garamond" panose="02020404030301010803" pitchFamily="18" charset="0"/>
                <a:hlinkClick r:id="rId2"/>
              </a:rPr>
              <a:t>ogfa-info@fsu.edu</a:t>
            </a:r>
            <a:endParaRPr lang="en-US" sz="2000" b="1" dirty="0" smtClean="0">
              <a:solidFill>
                <a:srgbClr val="782F40"/>
              </a:solidFill>
              <a:latin typeface="Garamond" panose="02020404030301010803" pitchFamily="18" charset="0"/>
            </a:endParaRPr>
          </a:p>
          <a:p>
            <a:r>
              <a:rPr lang="en-US" sz="2000" b="1" dirty="0" smtClean="0">
                <a:solidFill>
                  <a:srgbClr val="782F40"/>
                </a:solidFill>
                <a:latin typeface="Garamond" panose="02020404030301010803" pitchFamily="18" charset="0"/>
                <a:hlinkClick r:id="rId3"/>
              </a:rPr>
              <a:t>ogfa.fsu.edu</a:t>
            </a:r>
            <a:endParaRPr lang="en-US" sz="2000" b="1" dirty="0" smtClean="0">
              <a:solidFill>
                <a:srgbClr val="782F40"/>
              </a:solidFill>
              <a:latin typeface="Garamond" panose="02020404030301010803" pitchFamily="18" charset="0"/>
            </a:endParaRPr>
          </a:p>
          <a:p>
            <a:r>
              <a:rPr lang="en-US" sz="2000" b="1" dirty="0" smtClean="0">
                <a:latin typeface="Garamond" panose="02020404030301010803" pitchFamily="18" charset="0"/>
              </a:rPr>
              <a:t>850-645-0850</a:t>
            </a:r>
            <a:endParaRPr lang="en-US" sz="2000" b="1" dirty="0">
              <a:latin typeface="Garamond" panose="02020404030301010803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87832" y="457200"/>
            <a:ext cx="7810500" cy="1905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Contact Information</a:t>
            </a:r>
            <a:endParaRPr lang="en-US" sz="54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007415"/>
            <a:ext cx="1512571" cy="1512571"/>
          </a:xfrm>
          <a:prstGeom prst="rect">
            <a:avLst/>
          </a:prstGeom>
        </p:spPr>
      </p:pic>
      <p:pic>
        <p:nvPicPr>
          <p:cNvPr id="7" name="Picture 6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784" y="4312876"/>
            <a:ext cx="468016" cy="9016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53000" y="526814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82F40"/>
                </a:solidFill>
                <a:latin typeface="Garamond" panose="02020404030301010803" pitchFamily="18" charset="0"/>
                <a:hlinkClick r:id="rId7"/>
              </a:rPr>
              <a:t>/ogfafsu</a:t>
            </a:r>
            <a:endParaRPr lang="en-US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8485" y="526814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82F40"/>
                </a:solidFill>
                <a:latin typeface="Garamond" panose="02020404030301010803" pitchFamily="18" charset="0"/>
                <a:hlinkClick r:id="rId5"/>
              </a:rPr>
              <a:t>@ogfafsu</a:t>
            </a:r>
            <a:endParaRPr lang="en-US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03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0"/>
            <a:ext cx="8305800" cy="2057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Garamond" panose="02020404030301010803" pitchFamily="18" charset="0"/>
              </a:rPr>
              <a:t>Things to consider…</a:t>
            </a:r>
          </a:p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Managing TIME/OBLIGATIONS</a:t>
            </a:r>
          </a:p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Funding </a:t>
            </a:r>
            <a:r>
              <a:rPr lang="en-US" sz="3200" dirty="0">
                <a:latin typeface="Garamond" panose="02020404030301010803" pitchFamily="18" charset="0"/>
              </a:rPr>
              <a:t>Opportunity </a:t>
            </a:r>
            <a:r>
              <a:rPr lang="en-US" sz="3200" dirty="0" smtClean="0">
                <a:latin typeface="Garamond" panose="02020404030301010803" pitchFamily="18" charset="0"/>
              </a:rPr>
              <a:t>Fit</a:t>
            </a:r>
            <a:endParaRPr lang="en-US" sz="3200" dirty="0">
              <a:latin typeface="Garamond" panose="02020404030301010803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General Application Timeline</a:t>
            </a:r>
          </a:p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The Application Experience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Preparation - Application Components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Writing and Revising Essays</a:t>
            </a:r>
          </a:p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Additional support involved </a:t>
            </a:r>
          </a:p>
          <a:p>
            <a:pPr marL="457200" indent="-457200" algn="l">
              <a:buFontTx/>
              <a:buChar char="-"/>
            </a:pPr>
            <a:endParaRPr lang="en-US" sz="3200" dirty="0">
              <a:latin typeface="Garamond" panose="02020404030301010803" pitchFamily="18" charset="0"/>
            </a:endParaRPr>
          </a:p>
          <a:p>
            <a:pPr algn="l"/>
            <a:endParaRPr lang="en-US" sz="3200" b="1" dirty="0">
              <a:latin typeface="Adobe Caslon Pro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87832" y="342899"/>
            <a:ext cx="7810500" cy="1905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Getting Started</a:t>
            </a:r>
            <a:endParaRPr lang="en-US" sz="54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2900" y="2057400"/>
            <a:ext cx="8305800" cy="361873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Demographics (gender, nationality, ethnicity, etc.)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Research (may be discipline specific)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Potential (future goals)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Garamond" panose="02020404030301010803" pitchFamily="18" charset="0"/>
              </a:rPr>
              <a:t>Travel to conduct research, teach English, learn a language</a:t>
            </a:r>
            <a:endParaRPr lang="en-US" sz="2000" b="1" dirty="0">
              <a:latin typeface="Adobe Caslon Pro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87832" y="342899"/>
            <a:ext cx="7810500" cy="1905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Finding the Right Fellowship for You</a:t>
            </a:r>
            <a:endParaRPr lang="en-US" sz="50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2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87832" y="342899"/>
            <a:ext cx="7810500" cy="9775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Application Timeline</a:t>
            </a:r>
            <a:endParaRPr lang="en-US" sz="54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64663"/>
              </p:ext>
            </p:extLst>
          </p:nvPr>
        </p:nvGraphicFramePr>
        <p:xfrm>
          <a:off x="342896" y="1397000"/>
          <a:ext cx="8471628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814">
                  <a:extLst>
                    <a:ext uri="{9D8B030D-6E8A-4147-A177-3AD203B41FA5}">
                      <a16:colId xmlns:a16="http://schemas.microsoft.com/office/drawing/2014/main" val="1718476725"/>
                    </a:ext>
                  </a:extLst>
                </a:gridCol>
                <a:gridCol w="4235814">
                  <a:extLst>
                    <a:ext uri="{9D8B030D-6E8A-4147-A177-3AD203B41FA5}">
                      <a16:colId xmlns:a16="http://schemas.microsoft.com/office/drawing/2014/main" val="2817801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latin typeface="Franklin Gothic Book" panose="020B0503020102020204" pitchFamily="34" charset="0"/>
                        </a:rPr>
                        <a:t>Time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latin typeface="Franklin Gothic Book" panose="020B0503020102020204" pitchFamily="34" charset="0"/>
                        </a:rPr>
                        <a:t> Prior to Deadline</a:t>
                      </a:r>
                      <a:endParaRPr lang="en-US" sz="1600" dirty="0">
                        <a:ln>
                          <a:noFill/>
                        </a:ln>
                        <a:latin typeface="Franklin Gothic Book" panose="020B0503020102020204" pitchFamily="34" charset="0"/>
                      </a:endParaRPr>
                    </a:p>
                  </a:txBody>
                  <a:tcPr>
                    <a:solidFill>
                      <a:srgbClr val="782F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Task to Complete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solidFill>
                      <a:srgbClr val="782F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60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It’s Never Too Early to Get Started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Meet with OGFA to discuss funding opportunities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338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3-4 Months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solidFill>
                      <a:srgbClr val="CEB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Create a funding search template &amp; submit</a:t>
                      </a:r>
                      <a:r>
                        <a:rPr lang="en-US" sz="1600" baseline="0" dirty="0" smtClean="0">
                          <a:latin typeface="Franklin Gothic Book" panose="020B0503020102020204" pitchFamily="34" charset="0"/>
                        </a:rPr>
                        <a:t> to OGFA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solidFill>
                      <a:srgbClr val="CEB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33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2-3 Months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Submit an initial draft of documents to OGFA for structure</a:t>
                      </a:r>
                      <a:r>
                        <a:rPr lang="en-US" sz="1600" baseline="0" dirty="0" smtClean="0">
                          <a:latin typeface="Franklin Gothic Book" panose="020B0503020102020204" pitchFamily="34" charset="0"/>
                        </a:rPr>
                        <a:t> &amp; content review</a:t>
                      </a:r>
                    </a:p>
                    <a:p>
                      <a:r>
                        <a:rPr lang="en-US" sz="1600" baseline="0" dirty="0" smtClean="0">
                          <a:latin typeface="Franklin Gothic Book" panose="020B0503020102020204" pitchFamily="34" charset="0"/>
                        </a:rPr>
                        <a:t>Submit draft to major professor for review</a:t>
                      </a:r>
                    </a:p>
                    <a:p>
                      <a:r>
                        <a:rPr lang="en-US" sz="1600" baseline="0" dirty="0" smtClean="0">
                          <a:latin typeface="Franklin Gothic Book" panose="020B0503020102020204" pitchFamily="34" charset="0"/>
                        </a:rPr>
                        <a:t>Submit draft to the Writing Center for review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337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2 Months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solidFill>
                      <a:srgbClr val="CEB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Submit revised drafts to OGFA/Writing Center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solidFill>
                      <a:srgbClr val="CEB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158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1 Month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Obtain all required signatures</a:t>
                      </a:r>
                    </a:p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Request letters</a:t>
                      </a:r>
                      <a:r>
                        <a:rPr lang="en-US" sz="1600" baseline="0" dirty="0" smtClean="0">
                          <a:latin typeface="Franklin Gothic Book" panose="020B0503020102020204" pitchFamily="34" charset="0"/>
                        </a:rPr>
                        <a:t> of recommendation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037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1 Month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solidFill>
                      <a:srgbClr val="CEB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Submit revised drafts to OGFA/Writing</a:t>
                      </a:r>
                      <a:r>
                        <a:rPr lang="en-US" sz="1600" baseline="0" dirty="0" smtClean="0">
                          <a:latin typeface="Franklin Gothic Book" panose="020B0503020102020204" pitchFamily="34" charset="0"/>
                        </a:rPr>
                        <a:t> Center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solidFill>
                      <a:srgbClr val="CEB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1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1-2 Weeks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Book" panose="020B0503020102020204" pitchFamily="34" charset="0"/>
                        </a:rPr>
                        <a:t>Submit application</a:t>
                      </a:r>
                      <a:endParaRPr lang="en-US" sz="16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20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7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90600" y="304800"/>
            <a:ext cx="7810500" cy="1600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The Application Experience</a:t>
            </a:r>
            <a:endParaRPr lang="en-US" sz="42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83058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Garamond" panose="02020404030301010803" pitchFamily="18" charset="0"/>
              </a:rPr>
              <a:t>Applications have a lot of moving parts</a:t>
            </a:r>
            <a:endParaRPr lang="en-US" sz="3200" dirty="0">
              <a:latin typeface="Garamond" panose="02020404030301010803" pitchFamily="18" charset="0"/>
            </a:endParaRPr>
          </a:p>
          <a:p>
            <a:pPr algn="l"/>
            <a:endParaRPr lang="en-US" sz="3200" b="1" dirty="0">
              <a:latin typeface="Adobe Casl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9100" y="1829562"/>
            <a:ext cx="8305800" cy="39616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Criteria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Is this funding opportunity a good fit for you?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What are the reviewers looking for?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Overall and for every part of the application</a:t>
            </a:r>
          </a:p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Timeline</a:t>
            </a:r>
            <a:endParaRPr lang="en-US" sz="3200" dirty="0">
              <a:latin typeface="Garamond" panose="02020404030301010803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Application deadline – Planning ahead – When should you apply?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Requesting additional materials (e.g., letters of recommendation)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Several drafts, feedback, revision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Feedback from multiple sources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OGFA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Major advisor/someone familiar with your field of study and/or research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0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90600" y="304800"/>
            <a:ext cx="7810500" cy="1600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The Application Experience</a:t>
            </a:r>
            <a:endParaRPr lang="en-US" sz="42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83058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Garamond" panose="02020404030301010803" pitchFamily="18" charset="0"/>
              </a:rPr>
              <a:t>Applications have a lot of moving parts</a:t>
            </a:r>
            <a:endParaRPr lang="en-US" sz="3200" dirty="0">
              <a:latin typeface="Garamond" panose="02020404030301010803" pitchFamily="18" charset="0"/>
            </a:endParaRPr>
          </a:p>
          <a:p>
            <a:pPr algn="l"/>
            <a:endParaRPr lang="en-US" sz="3200" b="1" dirty="0">
              <a:latin typeface="Adobe Casl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9100" y="1981200"/>
            <a:ext cx="8305800" cy="39616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Char char="-"/>
            </a:pPr>
            <a:r>
              <a:rPr lang="en-US" sz="3200" dirty="0" smtClean="0">
                <a:latin typeface="Garamond" panose="02020404030301010803" pitchFamily="18" charset="0"/>
              </a:rPr>
              <a:t>Developing a strong and compelling application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CV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Personal Statement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Research Proposal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Letters of Recommendation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Budget, Timeline Justification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IRB Approval (if applicable)</a:t>
            </a:r>
          </a:p>
          <a:p>
            <a:pPr marL="457200" indent="-457200" algn="l">
              <a:buFontTx/>
              <a:buChar char="-"/>
            </a:pPr>
            <a:r>
              <a:rPr lang="en-US" sz="2600" dirty="0" smtClean="0">
                <a:latin typeface="Garamond" panose="02020404030301010803" pitchFamily="18" charset="0"/>
              </a:rPr>
              <a:t>Review, Revise, </a:t>
            </a:r>
            <a:r>
              <a:rPr lang="en-US" sz="2600" b="1" dirty="0" smtClean="0">
                <a:latin typeface="Garamond" panose="02020404030301010803" pitchFamily="18" charset="0"/>
              </a:rPr>
              <a:t>REPEAT, REPEAT, REPEAT</a:t>
            </a:r>
            <a:r>
              <a:rPr lang="en-US" sz="2600" dirty="0" smtClean="0">
                <a:latin typeface="Garamond" panose="02020404030301010803" pitchFamily="18" charset="0"/>
              </a:rPr>
              <a:t>, Submit </a:t>
            </a:r>
            <a:endParaRPr lang="en-US" sz="3200" dirty="0" smtClean="0">
              <a:latin typeface="Garamond" panose="02020404030301010803" pitchFamily="18" charset="0"/>
            </a:endParaRPr>
          </a:p>
          <a:p>
            <a:pPr marL="457200" indent="-457200" algn="l">
              <a:buFontTx/>
              <a:buChar char="-"/>
            </a:pPr>
            <a:endParaRPr lang="en-US" sz="3200" dirty="0">
              <a:latin typeface="Garamond" panose="02020404030301010803" pitchFamily="18" charset="0"/>
            </a:endParaRPr>
          </a:p>
          <a:p>
            <a:pPr algn="l"/>
            <a:endParaRPr lang="en-US" sz="3200" b="1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7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14181" y="340657"/>
            <a:ext cx="78105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Pivot: Funding Database</a:t>
            </a:r>
            <a:endParaRPr lang="en-US" sz="48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417637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Office of Research at FSU pays for Pivot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database of external funding opportunities</a:t>
            </a:r>
          </a:p>
          <a:p>
            <a:pPr lvl="2"/>
            <a:r>
              <a:rPr lang="en-US" sz="1500" dirty="0" smtClean="0"/>
              <a:t>Funding </a:t>
            </a:r>
            <a:r>
              <a:rPr lang="en-US" sz="1500" dirty="0"/>
              <a:t>Opportunities=27,000+ </a:t>
            </a:r>
            <a:r>
              <a:rPr lang="en-US" sz="1500" dirty="0" smtClean="0"/>
              <a:t>records</a:t>
            </a:r>
          </a:p>
          <a:p>
            <a:pPr lvl="2"/>
            <a:r>
              <a:rPr lang="en-US" sz="1500" dirty="0" smtClean="0"/>
              <a:t>Scholarly </a:t>
            </a:r>
            <a:r>
              <a:rPr lang="en-US" sz="1500" dirty="0"/>
              <a:t>profiles= 3.2 million </a:t>
            </a:r>
            <a:r>
              <a:rPr lang="en-US" sz="1500" b="1" i="1" dirty="0"/>
              <a:t>profiles </a:t>
            </a:r>
            <a:endParaRPr lang="en-US" sz="1500" b="1" i="1" dirty="0" smtClean="0"/>
          </a:p>
          <a:p>
            <a:pPr lvl="2"/>
            <a:r>
              <a:rPr lang="en-US" sz="1500" dirty="0" smtClean="0"/>
              <a:t>Pivot </a:t>
            </a:r>
            <a:r>
              <a:rPr lang="en-US" sz="1500" dirty="0"/>
              <a:t>suggests </a:t>
            </a:r>
            <a:r>
              <a:rPr lang="en-US" sz="1500" b="1" i="1" dirty="0"/>
              <a:t>funding</a:t>
            </a:r>
            <a:r>
              <a:rPr lang="en-US" sz="1500" dirty="0"/>
              <a:t> based on </a:t>
            </a:r>
            <a:r>
              <a:rPr lang="en-US" sz="1500" b="1" i="1" dirty="0"/>
              <a:t>Pivot</a:t>
            </a:r>
            <a:r>
              <a:rPr lang="en-US" sz="1500" dirty="0"/>
              <a:t> profile…and </a:t>
            </a:r>
            <a:r>
              <a:rPr lang="en-US" sz="1500" dirty="0" smtClean="0"/>
              <a:t>vice-versa</a:t>
            </a:r>
          </a:p>
          <a:p>
            <a:pPr lvl="1"/>
            <a:r>
              <a:rPr lang="en-US" dirty="0"/>
              <a:t>Free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One stop searching</a:t>
            </a:r>
          </a:p>
          <a:p>
            <a:pPr lvl="1"/>
            <a:r>
              <a:rPr lang="en-US" dirty="0" smtClean="0"/>
              <a:t>Allows you to set up searches and alerts</a:t>
            </a:r>
          </a:p>
          <a:p>
            <a:pPr lvl="1"/>
            <a:endParaRPr lang="en-US" sz="3200" dirty="0"/>
          </a:p>
        </p:txBody>
      </p:sp>
      <p:pic>
        <p:nvPicPr>
          <p:cNvPr id="12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14600"/>
            <a:ext cx="2928471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80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14181" y="340657"/>
            <a:ext cx="78105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Other Funding Databases</a:t>
            </a:r>
            <a:endParaRPr lang="en-US" sz="48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417637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200" dirty="0" smtClean="0">
              <a:hlinkClick r:id="rId4"/>
            </a:endParaRPr>
          </a:p>
          <a:p>
            <a:pPr lvl="1"/>
            <a:r>
              <a:rPr lang="en-US" sz="3200" dirty="0" smtClean="0">
                <a:hlinkClick r:id="rId4"/>
              </a:rPr>
              <a:t>Fellowship Finder from the University of Illinois</a:t>
            </a:r>
            <a:endParaRPr lang="en-US" sz="3200" dirty="0" smtClean="0"/>
          </a:p>
          <a:p>
            <a:pPr lvl="1"/>
            <a:r>
              <a:rPr lang="en-US" sz="3200" dirty="0" smtClean="0">
                <a:hlinkClick r:id="rId5"/>
              </a:rPr>
              <a:t>Cornell University Fellowship Database</a:t>
            </a:r>
            <a:endParaRPr lang="en-US" sz="3200" dirty="0" smtClean="0"/>
          </a:p>
          <a:p>
            <a:pPr lvl="1"/>
            <a:r>
              <a:rPr lang="en-US" sz="3200" dirty="0" smtClean="0">
                <a:hlinkClick r:id="rId6"/>
              </a:rPr>
              <a:t>UCLA GRAPES Funding Database</a:t>
            </a:r>
            <a:endParaRPr lang="en-US" sz="3200" dirty="0" smtClean="0"/>
          </a:p>
          <a:p>
            <a:pPr lvl="1"/>
            <a:r>
              <a:rPr lang="en-US" sz="3200" dirty="0" err="1" smtClean="0">
                <a:hlinkClick r:id="rId7"/>
              </a:rPr>
              <a:t>GradFund</a:t>
            </a:r>
            <a:r>
              <a:rPr lang="en-US" sz="3200" dirty="0" smtClean="0">
                <a:hlinkClick r:id="rId7"/>
              </a:rPr>
              <a:t> from Rutgers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2391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67865"/>
            <a:ext cx="9144000" cy="890135"/>
          </a:xfrm>
          <a:prstGeom prst="rect">
            <a:avLst/>
          </a:prstGeom>
          <a:gradFill>
            <a:gsLst>
              <a:gs pos="3000">
                <a:srgbClr val="4D1E29"/>
              </a:gs>
              <a:gs pos="29000">
                <a:srgbClr val="6A2A39"/>
              </a:gs>
              <a:gs pos="100000">
                <a:srgbClr val="431A24"/>
              </a:gs>
              <a:gs pos="69000">
                <a:srgbClr val="6C2A3A"/>
              </a:gs>
              <a:gs pos="49000">
                <a:srgbClr val="782F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" y="5761421"/>
            <a:ext cx="8610600" cy="19771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160" y="6215753"/>
            <a:ext cx="8543365" cy="369332"/>
          </a:xfrm>
          <a:prstGeom prst="rect">
            <a:avLst/>
          </a:prstGeom>
          <a:noFill/>
          <a:effectLst>
            <a:glow rad="5461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FLORIDA STATE UNIVERSITY </a:t>
            </a:r>
            <a:r>
              <a:rPr lang="en-US" b="1" dirty="0" smtClean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| </a:t>
            </a:r>
            <a:r>
              <a:rPr lang="en-US" b="1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THE GRADUATE SCHOOL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224116"/>
            <a:ext cx="1071283" cy="1071283"/>
          </a:xfrm>
          <a:prstGeom prst="ellipse">
            <a:avLst/>
          </a:prstGeom>
          <a:effectLst>
            <a:outerShdw blurRad="495300" dir="5400000" sx="110000" sy="110000" algn="ctr" rotWithShape="0">
              <a:schemeClr val="tx1">
                <a:alpha val="0"/>
              </a:scheme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14181" y="381000"/>
            <a:ext cx="7338712" cy="952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782F40"/>
                </a:solidFill>
                <a:latin typeface="Garamond" panose="02020404030301010803" pitchFamily="18" charset="0"/>
              </a:rPr>
              <a:t>Organizing Your Funding Search</a:t>
            </a:r>
            <a:endParaRPr lang="en-US" sz="4000" b="1" dirty="0">
              <a:solidFill>
                <a:srgbClr val="782F40"/>
              </a:solidFill>
              <a:latin typeface="Garamond" panose="02020404030301010803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2792" y="1333500"/>
            <a:ext cx="8420100" cy="4609338"/>
            <a:chOff x="332792" y="1333500"/>
            <a:chExt cx="8420100" cy="46093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241"/>
            <a:stretch/>
          </p:blipFill>
          <p:spPr>
            <a:xfrm>
              <a:off x="332792" y="1333500"/>
              <a:ext cx="8420100" cy="39243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127"/>
            <a:stretch/>
          </p:blipFill>
          <p:spPr>
            <a:xfrm>
              <a:off x="332792" y="4900506"/>
              <a:ext cx="8420100" cy="1042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223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82F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925</Words>
  <Application>Microsoft Office PowerPoint</Application>
  <PresentationFormat>On-screen Show (4:3)</PresentationFormat>
  <Paragraphs>171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Adobe Caslon Pro</vt:lpstr>
      <vt:lpstr>Arial</vt:lpstr>
      <vt:lpstr>Calibri</vt:lpstr>
      <vt:lpstr>Franklin Gothic Book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CTSDefault</dc:creator>
  <cp:lastModifiedBy>Thomas Whitley</cp:lastModifiedBy>
  <cp:revision>96</cp:revision>
  <cp:lastPrinted>2015-12-02T14:21:10Z</cp:lastPrinted>
  <dcterms:created xsi:type="dcterms:W3CDTF">2015-10-01T20:54:20Z</dcterms:created>
  <dcterms:modified xsi:type="dcterms:W3CDTF">2017-09-19T12:18:10Z</dcterms:modified>
</cp:coreProperties>
</file>